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3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5.xml" ContentType="application/vnd.openxmlformats-officedocument.themeOverride+xml"/>
  <Override PartName="/ppt/notesSlides/notesSlide38.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6.xml" ContentType="application/vnd.openxmlformats-officedocument.themeOverride+xml"/>
  <Override PartName="/ppt/notesSlides/notesSlide3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40.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7.xml" ContentType="application/vnd.openxmlformats-officedocument.themeOverr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handoutMasterIdLst>
    <p:handoutMasterId r:id="rId51"/>
  </p:handoutMasterIdLst>
  <p:sldIdLst>
    <p:sldId id="256" r:id="rId2"/>
    <p:sldId id="372" r:id="rId3"/>
    <p:sldId id="374" r:id="rId4"/>
    <p:sldId id="334" r:id="rId5"/>
    <p:sldId id="390" r:id="rId6"/>
    <p:sldId id="408" r:id="rId7"/>
    <p:sldId id="406" r:id="rId8"/>
    <p:sldId id="433" r:id="rId9"/>
    <p:sldId id="391" r:id="rId10"/>
    <p:sldId id="413" r:id="rId11"/>
    <p:sldId id="412" r:id="rId12"/>
    <p:sldId id="414" r:id="rId13"/>
    <p:sldId id="392" r:id="rId14"/>
    <p:sldId id="397" r:id="rId15"/>
    <p:sldId id="416" r:id="rId16"/>
    <p:sldId id="417" r:id="rId17"/>
    <p:sldId id="396" r:id="rId18"/>
    <p:sldId id="418" r:id="rId19"/>
    <p:sldId id="395" r:id="rId20"/>
    <p:sldId id="431" r:id="rId21"/>
    <p:sldId id="398" r:id="rId22"/>
    <p:sldId id="425" r:id="rId23"/>
    <p:sldId id="401" r:id="rId24"/>
    <p:sldId id="410" r:id="rId25"/>
    <p:sldId id="424" r:id="rId26"/>
    <p:sldId id="426" r:id="rId27"/>
    <p:sldId id="427" r:id="rId28"/>
    <p:sldId id="428" r:id="rId29"/>
    <p:sldId id="384" r:id="rId30"/>
    <p:sldId id="434" r:id="rId31"/>
    <p:sldId id="432" r:id="rId32"/>
    <p:sldId id="435" r:id="rId33"/>
    <p:sldId id="405" r:id="rId34"/>
    <p:sldId id="436" r:id="rId35"/>
    <p:sldId id="335" r:id="rId36"/>
    <p:sldId id="336" r:id="rId37"/>
    <p:sldId id="337" r:id="rId38"/>
    <p:sldId id="407" r:id="rId39"/>
    <p:sldId id="389" r:id="rId40"/>
    <p:sldId id="430" r:id="rId41"/>
    <p:sldId id="409" r:id="rId42"/>
    <p:sldId id="394" r:id="rId43"/>
    <p:sldId id="419" r:id="rId44"/>
    <p:sldId id="420" r:id="rId45"/>
    <p:sldId id="393" r:id="rId46"/>
    <p:sldId id="411" r:id="rId47"/>
    <p:sldId id="421" r:id="rId48"/>
    <p:sldId id="400" r:id="rId49"/>
  </p:sldIdLst>
  <p:sldSz cx="9144000" cy="6858000" type="screen4x3"/>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mcp" initials="o" lastIdx="7" clrIdx="0">
    <p:extLst>
      <p:ext uri="{19B8F6BF-5375-455C-9EA6-DF929625EA0E}">
        <p15:presenceInfo xmlns:p15="http://schemas.microsoft.com/office/powerpoint/2012/main" userId="omc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6F0"/>
    <a:srgbClr val="F8F2F8"/>
    <a:srgbClr val="FF66CC"/>
    <a:srgbClr val="F739E5"/>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3" autoAdjust="0"/>
    <p:restoredTop sz="95244" autoAdjust="0"/>
  </p:normalViewPr>
  <p:slideViewPr>
    <p:cSldViewPr snapToGrid="0">
      <p:cViewPr varScale="1">
        <p:scale>
          <a:sx n="83" d="100"/>
          <a:sy n="83" d="100"/>
        </p:scale>
        <p:origin x="150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Microsoft%20PowerPoint%20&#20869;&#12398;&#12464;&#12521;&#12501;"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Microsoft%20PowerPoint%20&#20869;&#12398;&#12464;&#12521;&#12501;"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Microsoft%20PowerPoint%20&#20869;&#12398;&#12464;&#12521;&#12501;" TargetMode="Externa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Microsoft%20PowerPoint%20&#20869;&#12398;&#12464;&#12521;&#12501;" TargetMode="External"/></Relationships>
</file>

<file path=ppt/charts/_rels/chart15.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Microsoft%20PowerPoint%20&#20869;&#12398;&#12464;&#12521;&#12501;"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Microsoft%20PowerPoint%20&#20869;&#12398;&#12464;&#12521;&#12501;"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Microsoft%20PowerPoint%20&#20869;&#12398;&#12464;&#12521;&#12501;"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417-4F6B-877C-19671DFE4BB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417-4F6B-877C-19671DFE4BB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417-4F6B-877C-19671DFE4BB2}"/>
              </c:ext>
            </c:extLst>
          </c:dPt>
          <c:cat>
            <c:strRef>
              <c:f>'[Microsoft PowerPoint 内のグラフ]Sheet1'!$A$2:$A$4</c:f>
              <c:strCache>
                <c:ptCount val="3"/>
                <c:pt idx="0">
                  <c:v>賛成6件</c:v>
                </c:pt>
                <c:pt idx="1">
                  <c:v>反対８３件</c:v>
                </c:pt>
                <c:pt idx="2">
                  <c:v>未記入３件</c:v>
                </c:pt>
              </c:strCache>
            </c:strRef>
          </c:cat>
          <c:val>
            <c:numRef>
              <c:f>'[Microsoft PowerPoint 内のグラフ]Sheet1'!$B$2:$B$4</c:f>
              <c:numCache>
                <c:formatCode>General</c:formatCode>
                <c:ptCount val="3"/>
                <c:pt idx="0">
                  <c:v>6</c:v>
                </c:pt>
                <c:pt idx="1">
                  <c:v>83</c:v>
                </c:pt>
                <c:pt idx="2">
                  <c:v>3</c:v>
                </c:pt>
              </c:numCache>
            </c:numRef>
          </c:val>
          <c:extLst>
            <c:ext xmlns:c16="http://schemas.microsoft.com/office/drawing/2014/chart" uri="{C3380CC4-5D6E-409C-BE32-E72D297353CC}">
              <c16:uniqueId val="{00000006-5417-4F6B-877C-19671DFE4BB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9.8854975303821452E-2"/>
          <c:y val="0.89346982113329898"/>
          <c:w val="0.74518992563571429"/>
          <c:h val="9.3683660037278502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'[Microsoft PowerPoint 内のグラフ]Sheet1'!$B$1</c:f>
              <c:strCache>
                <c:ptCount val="1"/>
                <c:pt idx="0">
                  <c:v>列1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E26-4819-8E23-E20DC9803E7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E26-4819-8E23-E20DC9803E7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E26-4819-8E23-E20DC9803E7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E26-4819-8E23-E20DC9803E7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E26-4819-8E23-E20DC9803E7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DE26-4819-8E23-E20DC9803E72}"/>
              </c:ext>
            </c:extLst>
          </c:dPt>
          <c:cat>
            <c:strRef>
              <c:f>'[Microsoft PowerPoint 内のグラフ]Sheet1'!$A$2:$A$7</c:f>
              <c:strCache>
                <c:ptCount val="6"/>
                <c:pt idx="0">
                  <c:v>0名（6）</c:v>
                </c:pt>
                <c:pt idx="1">
                  <c:v>1名（44）</c:v>
                </c:pt>
                <c:pt idx="2">
                  <c:v>2名（24）</c:v>
                </c:pt>
                <c:pt idx="3">
                  <c:v>3名（11）</c:v>
                </c:pt>
                <c:pt idx="4">
                  <c:v>4名（3）</c:v>
                </c:pt>
                <c:pt idx="5">
                  <c:v>6名(1）</c:v>
                </c:pt>
              </c:strCache>
            </c:strRef>
          </c:cat>
          <c:val>
            <c:numRef>
              <c:f>'[Microsoft PowerPoint 内のグラフ]Sheet1'!$B$2:$B$7</c:f>
              <c:numCache>
                <c:formatCode>General</c:formatCode>
                <c:ptCount val="6"/>
                <c:pt idx="0">
                  <c:v>6</c:v>
                </c:pt>
                <c:pt idx="1">
                  <c:v>44</c:v>
                </c:pt>
                <c:pt idx="2">
                  <c:v>24</c:v>
                </c:pt>
                <c:pt idx="3">
                  <c:v>11</c:v>
                </c:pt>
                <c:pt idx="4">
                  <c:v>3</c:v>
                </c:pt>
                <c:pt idx="5">
                  <c:v>1</c:v>
                </c:pt>
              </c:numCache>
            </c:numRef>
          </c:val>
          <c:extLst>
            <c:ext xmlns:c16="http://schemas.microsoft.com/office/drawing/2014/chart" uri="{C3380CC4-5D6E-409C-BE32-E72D297353CC}">
              <c16:uniqueId val="{0000000C-DE26-4819-8E23-E20DC9803E7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7.3056582292169193E-3"/>
          <c:y val="0.90307931262204322"/>
          <c:w val="0.94269425772685833"/>
          <c:h val="8.4151869835813464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A0A-4C3A-AB9F-4964E6D88CD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A0A-4C3A-AB9F-4964E6D88CD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A0A-4C3A-AB9F-4964E6D88CD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A0A-4C3A-AB9F-4964E6D88CD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A0A-4C3A-AB9F-4964E6D88CD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CA0A-4C3A-AB9F-4964E6D88CD1}"/>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CA0A-4C3A-AB9F-4964E6D88CD1}"/>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CA0A-4C3A-AB9F-4964E6D88CD1}"/>
              </c:ext>
            </c:extLst>
          </c:dPt>
          <c:cat>
            <c:strRef>
              <c:f>'[Microsoft PowerPoint 内のグラフ]Sheet1'!$A$2:$A$9</c:f>
              <c:strCache>
                <c:ptCount val="8"/>
                <c:pt idx="0">
                  <c:v>0名(21事業所）</c:v>
                </c:pt>
                <c:pt idx="1">
                  <c:v>1（34）</c:v>
                </c:pt>
                <c:pt idx="2">
                  <c:v>2（22）</c:v>
                </c:pt>
                <c:pt idx="3">
                  <c:v>3（5）</c:v>
                </c:pt>
                <c:pt idx="4">
                  <c:v>4（4）</c:v>
                </c:pt>
                <c:pt idx="5">
                  <c:v>5（3）</c:v>
                </c:pt>
                <c:pt idx="6">
                  <c:v>6（2）</c:v>
                </c:pt>
                <c:pt idx="7">
                  <c:v>7（1）</c:v>
                </c:pt>
              </c:strCache>
            </c:strRef>
          </c:cat>
          <c:val>
            <c:numRef>
              <c:f>'[Microsoft PowerPoint 内のグラフ]Sheet1'!$B$2:$B$9</c:f>
              <c:numCache>
                <c:formatCode>General</c:formatCode>
                <c:ptCount val="8"/>
                <c:pt idx="0">
                  <c:v>21</c:v>
                </c:pt>
                <c:pt idx="1">
                  <c:v>34</c:v>
                </c:pt>
                <c:pt idx="2">
                  <c:v>22</c:v>
                </c:pt>
                <c:pt idx="3">
                  <c:v>5</c:v>
                </c:pt>
                <c:pt idx="4">
                  <c:v>4</c:v>
                </c:pt>
                <c:pt idx="5">
                  <c:v>3</c:v>
                </c:pt>
                <c:pt idx="6">
                  <c:v>2</c:v>
                </c:pt>
                <c:pt idx="7">
                  <c:v>1</c:v>
                </c:pt>
              </c:numCache>
            </c:numRef>
          </c:val>
          <c:extLst>
            <c:ext xmlns:c16="http://schemas.microsoft.com/office/drawing/2014/chart" uri="{C3380CC4-5D6E-409C-BE32-E72D297353CC}">
              <c16:uniqueId val="{00000010-CA0A-4C3A-AB9F-4964E6D88CD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6.6506511011252814E-3"/>
          <c:y val="0.8562283000651516"/>
          <c:w val="0.95711931596328337"/>
          <c:h val="0.13128983040789019"/>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952646544181978E-2"/>
          <c:y val="4.0201109483293362E-2"/>
          <c:w val="0.92871402012248472"/>
          <c:h val="0.75860809809486462"/>
        </c:manualLayout>
      </c:layout>
      <c:barChart>
        <c:barDir val="col"/>
        <c:grouping val="clustered"/>
        <c:varyColors val="0"/>
        <c:ser>
          <c:idx val="0"/>
          <c:order val="0"/>
          <c:tx>
            <c:strRef>
              <c:f>Sheet1!$B$1</c:f>
              <c:strCache>
                <c:ptCount val="1"/>
                <c:pt idx="0">
                  <c:v>売上高</c:v>
                </c:pt>
              </c:strCache>
            </c:strRef>
          </c:tx>
          <c:spPr>
            <a:solidFill>
              <a:schemeClr val="accent1"/>
            </a:solidFill>
            <a:ln w="19050">
              <a:solidFill>
                <a:schemeClr val="lt1"/>
              </a:solidFill>
            </a:ln>
            <a:effectLst/>
          </c:spPr>
          <c:invertIfNegative val="0"/>
          <c:dPt>
            <c:idx val="0"/>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1-7620-49FF-AD18-DCF5206FCE03}"/>
              </c:ext>
            </c:extLst>
          </c:dPt>
          <c:dPt>
            <c:idx val="1"/>
            <c:invertIfNegative val="0"/>
            <c:bubble3D val="0"/>
            <c:spPr>
              <a:solidFill>
                <a:srgbClr val="92D050"/>
              </a:solidFill>
              <a:ln w="19050">
                <a:solidFill>
                  <a:schemeClr val="lt1"/>
                </a:solidFill>
              </a:ln>
              <a:effectLst/>
            </c:spPr>
            <c:extLst>
              <c:ext xmlns:c16="http://schemas.microsoft.com/office/drawing/2014/chart" uri="{C3380CC4-5D6E-409C-BE32-E72D297353CC}">
                <c16:uniqueId val="{00000003-7620-49FF-AD18-DCF5206FCE03}"/>
              </c:ext>
            </c:extLst>
          </c:dPt>
          <c:dPt>
            <c:idx val="2"/>
            <c:invertIfNegative val="0"/>
            <c:bubble3D val="0"/>
            <c:spPr>
              <a:solidFill>
                <a:srgbClr val="00B0F0"/>
              </a:solidFill>
              <a:ln w="19050">
                <a:solidFill>
                  <a:schemeClr val="lt1"/>
                </a:solidFill>
              </a:ln>
              <a:effectLst/>
            </c:spPr>
            <c:extLst>
              <c:ext xmlns:c16="http://schemas.microsoft.com/office/drawing/2014/chart" uri="{C3380CC4-5D6E-409C-BE32-E72D297353CC}">
                <c16:uniqueId val="{00000005-7620-49FF-AD18-DCF5206FCE03}"/>
              </c:ext>
            </c:extLst>
          </c:dPt>
          <c:dPt>
            <c:idx val="3"/>
            <c:invertIfNegative val="0"/>
            <c:bubble3D val="0"/>
            <c:spPr>
              <a:solidFill>
                <a:srgbClr val="7030A0"/>
              </a:solidFill>
              <a:ln w="19050">
                <a:solidFill>
                  <a:schemeClr val="lt1"/>
                </a:solidFill>
              </a:ln>
              <a:effectLst/>
            </c:spPr>
            <c:extLst>
              <c:ext xmlns:c16="http://schemas.microsoft.com/office/drawing/2014/chart" uri="{C3380CC4-5D6E-409C-BE32-E72D297353CC}">
                <c16:uniqueId val="{00000007-7620-49FF-AD18-DCF5206FCE03}"/>
              </c:ext>
            </c:extLst>
          </c:dPt>
          <c:dPt>
            <c:idx val="4"/>
            <c:invertIfNegative val="0"/>
            <c:bubble3D val="0"/>
            <c:spPr>
              <a:solidFill>
                <a:srgbClr val="FF66CC"/>
              </a:solidFill>
              <a:ln w="19050">
                <a:solidFill>
                  <a:schemeClr val="lt1"/>
                </a:solidFill>
              </a:ln>
              <a:effectLst/>
            </c:spPr>
            <c:extLst>
              <c:ext xmlns:c16="http://schemas.microsoft.com/office/drawing/2014/chart" uri="{C3380CC4-5D6E-409C-BE32-E72D297353CC}">
                <c16:uniqueId val="{00000009-38CB-4D6A-88E1-67E8DACB2A1F}"/>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38CB-4D6A-88E1-67E8DACB2A1F}"/>
              </c:ext>
            </c:extLst>
          </c:dPt>
          <c:cat>
            <c:strRef>
              <c:f>Sheet1!$A$2:$A$7</c:f>
              <c:strCache>
                <c:ptCount val="4"/>
                <c:pt idx="0">
                  <c:v>0～10（4）</c:v>
                </c:pt>
                <c:pt idx="1">
                  <c:v>11～20（14）</c:v>
                </c:pt>
                <c:pt idx="2">
                  <c:v>21～30（45）</c:v>
                </c:pt>
                <c:pt idx="3">
                  <c:v>31～（26）</c:v>
                </c:pt>
              </c:strCache>
            </c:strRef>
          </c:cat>
          <c:val>
            <c:numRef>
              <c:f>Sheet1!$B$2:$B$7</c:f>
              <c:numCache>
                <c:formatCode>General</c:formatCode>
                <c:ptCount val="6"/>
                <c:pt idx="0">
                  <c:v>4</c:v>
                </c:pt>
                <c:pt idx="1">
                  <c:v>14</c:v>
                </c:pt>
                <c:pt idx="2">
                  <c:v>45</c:v>
                </c:pt>
                <c:pt idx="3">
                  <c:v>26</c:v>
                </c:pt>
              </c:numCache>
            </c:numRef>
          </c:val>
          <c:extLst>
            <c:ext xmlns:c16="http://schemas.microsoft.com/office/drawing/2014/chart" uri="{C3380CC4-5D6E-409C-BE32-E72D297353CC}">
              <c16:uniqueId val="{00000000-EB99-483F-8656-5771D44D10DD}"/>
            </c:ext>
          </c:extLst>
        </c:ser>
        <c:dLbls>
          <c:showLegendKey val="0"/>
          <c:showVal val="0"/>
          <c:showCatName val="0"/>
          <c:showSerName val="0"/>
          <c:showPercent val="0"/>
          <c:showBubbleSize val="0"/>
        </c:dLbls>
        <c:gapWidth val="100"/>
        <c:axId val="436076104"/>
        <c:axId val="436077744"/>
      </c:barChart>
      <c:catAx>
        <c:axId val="43607610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ja-JP"/>
          </a:p>
        </c:txPr>
        <c:crossAx val="436077744"/>
        <c:crosses val="autoZero"/>
        <c:auto val="1"/>
        <c:lblAlgn val="ctr"/>
        <c:lblOffset val="100"/>
        <c:noMultiLvlLbl val="0"/>
      </c:catAx>
      <c:valAx>
        <c:axId val="436077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ja-JP"/>
          </a:p>
        </c:txPr>
        <c:crossAx val="436076104"/>
        <c:crosses val="autoZero"/>
        <c:crossBetween val="between"/>
      </c:valAx>
      <c:spPr>
        <a:noFill/>
        <a:ln>
          <a:noFill/>
        </a:ln>
        <a:effectLst/>
      </c:spPr>
    </c:plotArea>
    <c:plotVisOnly val="1"/>
    <c:dispBlanksAs val="gap"/>
    <c:showDLblsOverMax val="0"/>
  </c:chart>
  <c:spPr>
    <a:noFill/>
    <a:ln>
      <a:noFill/>
    </a:ln>
    <a:effectLst/>
  </c:spPr>
  <c:txPr>
    <a:bodyPr/>
    <a:lstStyle/>
    <a:p>
      <a:pPr>
        <a:defRPr sz="2600" baseline="0"/>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売上高</c:v>
                </c:pt>
              </c:strCache>
            </c:strRef>
          </c:tx>
          <c:spPr>
            <a:solidFill>
              <a:schemeClr val="accent1"/>
            </a:solidFill>
            <a:ln w="19050">
              <a:solidFill>
                <a:schemeClr val="lt1"/>
              </a:solidFill>
            </a:ln>
            <a:effectLst/>
          </c:spPr>
          <c:invertIfNegative val="0"/>
          <c:dPt>
            <c:idx val="0"/>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1-7620-49FF-AD18-DCF5206FCE03}"/>
              </c:ext>
            </c:extLst>
          </c:dPt>
          <c:dPt>
            <c:idx val="1"/>
            <c:invertIfNegative val="0"/>
            <c:bubble3D val="0"/>
            <c:spPr>
              <a:solidFill>
                <a:srgbClr val="92D050"/>
              </a:solidFill>
              <a:ln w="19050">
                <a:solidFill>
                  <a:schemeClr val="lt1"/>
                </a:solidFill>
              </a:ln>
              <a:effectLst/>
            </c:spPr>
            <c:extLst>
              <c:ext xmlns:c16="http://schemas.microsoft.com/office/drawing/2014/chart" uri="{C3380CC4-5D6E-409C-BE32-E72D297353CC}">
                <c16:uniqueId val="{00000003-7620-49FF-AD18-DCF5206FCE03}"/>
              </c:ext>
            </c:extLst>
          </c:dPt>
          <c:dPt>
            <c:idx val="2"/>
            <c:invertIfNegative val="0"/>
            <c:bubble3D val="0"/>
            <c:spPr>
              <a:solidFill>
                <a:srgbClr val="00B0F0"/>
              </a:solidFill>
              <a:ln w="19050">
                <a:solidFill>
                  <a:schemeClr val="lt1"/>
                </a:solidFill>
              </a:ln>
              <a:effectLst/>
            </c:spPr>
            <c:extLst>
              <c:ext xmlns:c16="http://schemas.microsoft.com/office/drawing/2014/chart" uri="{C3380CC4-5D6E-409C-BE32-E72D297353CC}">
                <c16:uniqueId val="{00000005-7620-49FF-AD18-DCF5206FCE03}"/>
              </c:ext>
            </c:extLst>
          </c:dPt>
          <c:dPt>
            <c:idx val="3"/>
            <c:invertIfNegative val="0"/>
            <c:bubble3D val="0"/>
            <c:spPr>
              <a:solidFill>
                <a:srgbClr val="7030A0"/>
              </a:solidFill>
              <a:ln w="19050">
                <a:solidFill>
                  <a:schemeClr val="lt1"/>
                </a:solidFill>
              </a:ln>
              <a:effectLst/>
            </c:spPr>
            <c:extLst>
              <c:ext xmlns:c16="http://schemas.microsoft.com/office/drawing/2014/chart" uri="{C3380CC4-5D6E-409C-BE32-E72D297353CC}">
                <c16:uniqueId val="{00000007-7620-49FF-AD18-DCF5206FCE03}"/>
              </c:ext>
            </c:extLst>
          </c:dPt>
          <c:dPt>
            <c:idx val="4"/>
            <c:invertIfNegative val="0"/>
            <c:bubble3D val="0"/>
            <c:spPr>
              <a:solidFill>
                <a:srgbClr val="FF66CC"/>
              </a:solidFill>
              <a:ln w="19050">
                <a:solidFill>
                  <a:schemeClr val="lt1"/>
                </a:solidFill>
              </a:ln>
              <a:effectLst/>
            </c:spPr>
            <c:extLst>
              <c:ext xmlns:c16="http://schemas.microsoft.com/office/drawing/2014/chart" uri="{C3380CC4-5D6E-409C-BE32-E72D297353CC}">
                <c16:uniqueId val="{00000009-38CB-4D6A-88E1-67E8DACB2A1F}"/>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38CB-4D6A-88E1-67E8DACB2A1F}"/>
              </c:ext>
            </c:extLst>
          </c:dPt>
          <c:cat>
            <c:strRef>
              <c:f>Sheet1!$A$2:$A$7</c:f>
              <c:strCache>
                <c:ptCount val="2"/>
                <c:pt idx="0">
                  <c:v>0～10（74）</c:v>
                </c:pt>
                <c:pt idx="1">
                  <c:v>11～20（1）</c:v>
                </c:pt>
              </c:strCache>
            </c:strRef>
          </c:cat>
          <c:val>
            <c:numRef>
              <c:f>Sheet1!$B$2:$B$7</c:f>
              <c:numCache>
                <c:formatCode>General</c:formatCode>
                <c:ptCount val="6"/>
                <c:pt idx="0">
                  <c:v>74</c:v>
                </c:pt>
                <c:pt idx="1">
                  <c:v>1</c:v>
                </c:pt>
                <c:pt idx="2">
                  <c:v>0</c:v>
                </c:pt>
              </c:numCache>
            </c:numRef>
          </c:val>
          <c:extLst>
            <c:ext xmlns:c16="http://schemas.microsoft.com/office/drawing/2014/chart" uri="{C3380CC4-5D6E-409C-BE32-E72D297353CC}">
              <c16:uniqueId val="{00000000-EB99-483F-8656-5771D44D10DD}"/>
            </c:ext>
          </c:extLst>
        </c:ser>
        <c:dLbls>
          <c:showLegendKey val="0"/>
          <c:showVal val="0"/>
          <c:showCatName val="0"/>
          <c:showSerName val="0"/>
          <c:showPercent val="0"/>
          <c:showBubbleSize val="0"/>
        </c:dLbls>
        <c:gapWidth val="100"/>
        <c:axId val="436076104"/>
        <c:axId val="436077744"/>
      </c:barChart>
      <c:catAx>
        <c:axId val="43607610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crossAx val="436077744"/>
        <c:crosses val="autoZero"/>
        <c:auto val="1"/>
        <c:lblAlgn val="ctr"/>
        <c:lblOffset val="100"/>
        <c:noMultiLvlLbl val="0"/>
      </c:catAx>
      <c:valAx>
        <c:axId val="436077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crossAx val="436076104"/>
        <c:crosses val="autoZero"/>
        <c:crossBetween val="between"/>
      </c:valAx>
      <c:spPr>
        <a:noFill/>
        <a:ln>
          <a:noFill/>
        </a:ln>
        <a:effectLst/>
      </c:spPr>
    </c:plotArea>
    <c:plotVisOnly val="1"/>
    <c:dispBlanksAs val="gap"/>
    <c:showDLblsOverMax val="0"/>
  </c:chart>
  <c:spPr>
    <a:noFill/>
    <a:ln>
      <a:noFill/>
    </a:ln>
    <a:effectLst/>
  </c:spPr>
  <c:txPr>
    <a:bodyPr/>
    <a:lstStyle/>
    <a:p>
      <a:pPr>
        <a:defRPr sz="2400" baseline="0"/>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D01-4662-BE3A-A4B07EACD38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D01-4662-BE3A-A4B07EACD38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D01-4662-BE3A-A4B07EACD38D}"/>
              </c:ext>
            </c:extLst>
          </c:dPt>
          <c:cat>
            <c:strRef>
              <c:f>'[Microsoft PowerPoint 内のグラフ]Sheet1'!$A$2:$A$4</c:f>
              <c:strCache>
                <c:ptCount val="3"/>
                <c:pt idx="0">
                  <c:v> 賛成　26</c:v>
                </c:pt>
                <c:pt idx="1">
                  <c:v>反対　65</c:v>
                </c:pt>
                <c:pt idx="2">
                  <c:v>未記入　1</c:v>
                </c:pt>
              </c:strCache>
            </c:strRef>
          </c:cat>
          <c:val>
            <c:numRef>
              <c:f>'[Microsoft PowerPoint 内のグラフ]Sheet1'!$B$2:$B$4</c:f>
              <c:numCache>
                <c:formatCode>General</c:formatCode>
                <c:ptCount val="3"/>
                <c:pt idx="0">
                  <c:v>26</c:v>
                </c:pt>
                <c:pt idx="1">
                  <c:v>65</c:v>
                </c:pt>
                <c:pt idx="2">
                  <c:v>1</c:v>
                </c:pt>
              </c:numCache>
            </c:numRef>
          </c:val>
          <c:extLst>
            <c:ext xmlns:c16="http://schemas.microsoft.com/office/drawing/2014/chart" uri="{C3380CC4-5D6E-409C-BE32-E72D297353CC}">
              <c16:uniqueId val="{00000006-3D01-4662-BE3A-A4B07EACD38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289451537365367"/>
          <c:y val="0.87840888153497665"/>
          <c:w val="0.76859290614252518"/>
          <c:h val="0.10782661787072931"/>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D57-471B-81B5-355B2736B1F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D57-471B-81B5-355B2736B1F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D57-471B-81B5-355B2736B1F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D57-471B-81B5-355B2736B1F4}"/>
              </c:ext>
            </c:extLst>
          </c:dPt>
          <c:cat>
            <c:strRef>
              <c:f>'[Microsoft PowerPoint 内のグラフ]Sheet1'!$A$2:$A$5</c:f>
              <c:strCache>
                <c:ptCount val="4"/>
                <c:pt idx="0">
                  <c:v>賛成１２</c:v>
                </c:pt>
                <c:pt idx="1">
                  <c:v>反対７７</c:v>
                </c:pt>
                <c:pt idx="2">
                  <c:v>未記入１</c:v>
                </c:pt>
                <c:pt idx="3">
                  <c:v>どちらも 2</c:v>
                </c:pt>
              </c:strCache>
            </c:strRef>
          </c:cat>
          <c:val>
            <c:numRef>
              <c:f>'[Microsoft PowerPoint 内のグラフ]Sheet1'!$B$2:$B$5</c:f>
              <c:numCache>
                <c:formatCode>General</c:formatCode>
                <c:ptCount val="4"/>
                <c:pt idx="0">
                  <c:v>12</c:v>
                </c:pt>
                <c:pt idx="1">
                  <c:v>77</c:v>
                </c:pt>
                <c:pt idx="2">
                  <c:v>1</c:v>
                </c:pt>
                <c:pt idx="3">
                  <c:v>2</c:v>
                </c:pt>
              </c:numCache>
            </c:numRef>
          </c:val>
          <c:extLst>
            <c:ext xmlns:c16="http://schemas.microsoft.com/office/drawing/2014/chart" uri="{C3380CC4-5D6E-409C-BE32-E72D297353CC}">
              <c16:uniqueId val="{00000008-ED57-471B-81B5-355B2736B1F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16E-401D-B31A-FB2FD852F7D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16E-401D-B31A-FB2FD852F7D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16E-401D-B31A-FB2FD852F7D2}"/>
              </c:ext>
            </c:extLst>
          </c:dPt>
          <c:cat>
            <c:strRef>
              <c:f>'[Microsoft PowerPoint 内のグラフ]Sheet1'!$A$2:$A$4</c:f>
              <c:strCache>
                <c:ptCount val="3"/>
                <c:pt idx="0">
                  <c:v>図れている３</c:v>
                </c:pt>
                <c:pt idx="1">
                  <c:v>図れていない８２</c:v>
                </c:pt>
                <c:pt idx="2">
                  <c:v>未記入7</c:v>
                </c:pt>
              </c:strCache>
            </c:strRef>
          </c:cat>
          <c:val>
            <c:numRef>
              <c:f>'[Microsoft PowerPoint 内のグラフ]Sheet1'!$B$2:$B$4</c:f>
              <c:numCache>
                <c:formatCode>General</c:formatCode>
                <c:ptCount val="3"/>
                <c:pt idx="0">
                  <c:v>3</c:v>
                </c:pt>
                <c:pt idx="1">
                  <c:v>82</c:v>
                </c:pt>
                <c:pt idx="2">
                  <c:v>7</c:v>
                </c:pt>
              </c:numCache>
            </c:numRef>
          </c:val>
          <c:extLst>
            <c:ext xmlns:c16="http://schemas.microsoft.com/office/drawing/2014/chart" uri="{C3380CC4-5D6E-409C-BE32-E72D297353CC}">
              <c16:uniqueId val="{00000006-616E-401D-B31A-FB2FD852F7D2}"/>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E0E-4AC8-BC21-24940E6046D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E0E-4AC8-BC21-24940E6046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E0E-4AC8-BC21-24940E6046DB}"/>
              </c:ext>
            </c:extLst>
          </c:dPt>
          <c:cat>
            <c:strRef>
              <c:f>'[Microsoft PowerPoint 内のグラフ]Sheet1'!$A$2:$A$4</c:f>
              <c:strCache>
                <c:ptCount val="3"/>
                <c:pt idx="0">
                  <c:v>賛成 7</c:v>
                </c:pt>
                <c:pt idx="1">
                  <c:v>反対 83</c:v>
                </c:pt>
                <c:pt idx="2">
                  <c:v>未記入 2</c:v>
                </c:pt>
              </c:strCache>
            </c:strRef>
          </c:cat>
          <c:val>
            <c:numRef>
              <c:f>'[Microsoft PowerPoint 内のグラフ]Sheet1'!$B$2:$B$4</c:f>
              <c:numCache>
                <c:formatCode>General</c:formatCode>
                <c:ptCount val="3"/>
                <c:pt idx="0">
                  <c:v>7</c:v>
                </c:pt>
                <c:pt idx="1">
                  <c:v>83</c:v>
                </c:pt>
                <c:pt idx="2">
                  <c:v>2</c:v>
                </c:pt>
              </c:numCache>
            </c:numRef>
          </c:val>
          <c:extLst>
            <c:ext xmlns:c16="http://schemas.microsoft.com/office/drawing/2014/chart" uri="{C3380CC4-5D6E-409C-BE32-E72D297353CC}">
              <c16:uniqueId val="{00000006-8E0E-4AC8-BC21-24940E6046DB}"/>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6.5260717410323701E-2"/>
          <c:y val="0.90251839667487677"/>
          <c:w val="0.76808967629046354"/>
          <c:h val="8.4533198978061622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620-49FF-AD18-DCF5206FCE0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620-49FF-AD18-DCF5206FCE0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620-49FF-AD18-DCF5206FCE0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620-49FF-AD18-DCF5206FCE03}"/>
              </c:ext>
            </c:extLst>
          </c:dPt>
          <c:cat>
            <c:strRef>
              <c:f>Sheet1!$A$2:$A$5</c:f>
              <c:strCache>
                <c:ptCount val="2"/>
                <c:pt idx="0">
                  <c:v>はい 82</c:v>
                </c:pt>
                <c:pt idx="1">
                  <c:v>いいえ 10</c:v>
                </c:pt>
              </c:strCache>
            </c:strRef>
          </c:cat>
          <c:val>
            <c:numRef>
              <c:f>Sheet1!$B$2:$B$5</c:f>
              <c:numCache>
                <c:formatCode>General</c:formatCode>
                <c:ptCount val="4"/>
                <c:pt idx="0">
                  <c:v>82</c:v>
                </c:pt>
                <c:pt idx="1">
                  <c:v>10</c:v>
                </c:pt>
              </c:numCache>
            </c:numRef>
          </c:val>
          <c:extLst>
            <c:ext xmlns:c16="http://schemas.microsoft.com/office/drawing/2014/chart" uri="{C3380CC4-5D6E-409C-BE32-E72D297353CC}">
              <c16:uniqueId val="{00000000-EB99-483F-8656-5771D44D10DD}"/>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3"/>
        <c:delete val="1"/>
      </c:legendEntry>
      <c:layout>
        <c:manualLayout>
          <c:xMode val="edge"/>
          <c:yMode val="edge"/>
          <c:x val="0.19203685476815399"/>
          <c:y val="0.8877022203748014"/>
          <c:w val="0.5950929571303587"/>
          <c:h val="0.11229777962519846"/>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907589676290461E-2"/>
          <c:y val="3.5374506710771816E-2"/>
          <c:w val="0.9434257436570429"/>
          <c:h val="0.69043439298763098"/>
        </c:manualLayout>
      </c:layout>
      <c:barChart>
        <c:barDir val="col"/>
        <c:grouping val="clustered"/>
        <c:varyColors val="0"/>
        <c:ser>
          <c:idx val="0"/>
          <c:order val="0"/>
          <c:tx>
            <c:strRef>
              <c:f>Sheet1!$B$1</c:f>
              <c:strCache>
                <c:ptCount val="1"/>
                <c:pt idx="0">
                  <c:v>名2</c:v>
                </c:pt>
              </c:strCache>
            </c:strRef>
          </c:tx>
          <c:spPr>
            <a:solidFill>
              <a:srgbClr val="00B0F0"/>
            </a:solidFill>
            <a:ln w="19050">
              <a:solidFill>
                <a:schemeClr val="lt1"/>
              </a:solidFill>
            </a:ln>
            <a:effectLst/>
          </c:spPr>
          <c:invertIfNegative val="0"/>
          <c:dPt>
            <c:idx val="0"/>
            <c:invertIfNegative val="0"/>
            <c:bubble3D val="0"/>
            <c:spPr>
              <a:solidFill>
                <a:srgbClr val="00B0F0"/>
              </a:solidFill>
              <a:ln w="19050">
                <a:solidFill>
                  <a:schemeClr val="lt1"/>
                </a:solidFill>
              </a:ln>
              <a:effectLst/>
            </c:spPr>
            <c:extLst>
              <c:ext xmlns:c16="http://schemas.microsoft.com/office/drawing/2014/chart" uri="{C3380CC4-5D6E-409C-BE32-E72D297353CC}">
                <c16:uniqueId val="{00000001-7620-49FF-AD18-DCF5206FCE03}"/>
              </c:ext>
            </c:extLst>
          </c:dPt>
          <c:dPt>
            <c:idx val="1"/>
            <c:invertIfNegative val="0"/>
            <c:bubble3D val="0"/>
            <c:spPr>
              <a:solidFill>
                <a:srgbClr val="00B050"/>
              </a:solidFill>
              <a:ln w="19050">
                <a:solidFill>
                  <a:schemeClr val="lt1"/>
                </a:solidFill>
              </a:ln>
              <a:effectLst/>
            </c:spPr>
            <c:extLst>
              <c:ext xmlns:c16="http://schemas.microsoft.com/office/drawing/2014/chart" uri="{C3380CC4-5D6E-409C-BE32-E72D297353CC}">
                <c16:uniqueId val="{00000003-7620-49FF-AD18-DCF5206FCE03}"/>
              </c:ext>
            </c:extLst>
          </c:dPt>
          <c:dPt>
            <c:idx val="2"/>
            <c:invertIfNegative val="0"/>
            <c:bubble3D val="0"/>
            <c:spPr>
              <a:solidFill>
                <a:srgbClr val="FFFF00"/>
              </a:solidFill>
              <a:ln w="19050">
                <a:solidFill>
                  <a:schemeClr val="lt1"/>
                </a:solidFill>
              </a:ln>
              <a:effectLst/>
            </c:spPr>
            <c:extLst>
              <c:ext xmlns:c16="http://schemas.microsoft.com/office/drawing/2014/chart" uri="{C3380CC4-5D6E-409C-BE32-E72D297353CC}">
                <c16:uniqueId val="{00000005-7620-49FF-AD18-DCF5206FCE03}"/>
              </c:ext>
            </c:extLst>
          </c:dPt>
          <c:dPt>
            <c:idx val="3"/>
            <c:invertIfNegative val="0"/>
            <c:bubble3D val="0"/>
            <c:spPr>
              <a:solidFill>
                <a:srgbClr val="FFCCFF"/>
              </a:solidFill>
              <a:ln w="19050">
                <a:solidFill>
                  <a:schemeClr val="lt1"/>
                </a:solidFill>
              </a:ln>
              <a:effectLst/>
            </c:spPr>
            <c:extLst>
              <c:ext xmlns:c16="http://schemas.microsoft.com/office/drawing/2014/chart" uri="{C3380CC4-5D6E-409C-BE32-E72D297353CC}">
                <c16:uniqueId val="{00000007-7620-49FF-AD18-DCF5206FCE03}"/>
              </c:ext>
            </c:extLst>
          </c:dPt>
          <c:dPt>
            <c:idx val="4"/>
            <c:invertIfNegative val="0"/>
            <c:bubble3D val="0"/>
            <c:spPr>
              <a:solidFill>
                <a:srgbClr val="0070C0"/>
              </a:solidFill>
              <a:ln w="19050">
                <a:solidFill>
                  <a:schemeClr val="lt1"/>
                </a:solidFill>
              </a:ln>
              <a:effectLst/>
            </c:spPr>
            <c:extLst>
              <c:ext xmlns:c16="http://schemas.microsoft.com/office/drawing/2014/chart" uri="{C3380CC4-5D6E-409C-BE32-E72D297353CC}">
                <c16:uniqueId val="{00000009-4CB4-4EB1-8E0D-8C5DAB42E264}"/>
              </c:ext>
            </c:extLst>
          </c:dPt>
          <c:dPt>
            <c:idx val="5"/>
            <c:invertIfNegative val="0"/>
            <c:bubble3D val="0"/>
            <c:spPr>
              <a:solidFill>
                <a:srgbClr val="FF0000"/>
              </a:solidFill>
              <a:ln w="19050">
                <a:solidFill>
                  <a:schemeClr val="lt1"/>
                </a:solidFill>
              </a:ln>
              <a:effectLst/>
            </c:spPr>
            <c:extLst>
              <c:ext xmlns:c16="http://schemas.microsoft.com/office/drawing/2014/chart" uri="{C3380CC4-5D6E-409C-BE32-E72D297353CC}">
                <c16:uniqueId val="{0000000A-4CB4-4EB1-8E0D-8C5DAB42E264}"/>
              </c:ext>
            </c:extLst>
          </c:dPt>
          <c:cat>
            <c:strRef>
              <c:f>Sheet1!$A$2:$A$8</c:f>
              <c:strCache>
                <c:ptCount val="7"/>
                <c:pt idx="0">
                  <c:v>通所 82</c:v>
                </c:pt>
                <c:pt idx="1">
                  <c:v>訪問看護 14</c:v>
                </c:pt>
                <c:pt idx="2">
                  <c:v>訪問介護 12</c:v>
                </c:pt>
                <c:pt idx="3">
                  <c:v>ショートステイ8</c:v>
                </c:pt>
                <c:pt idx="4">
                  <c:v>訪問リハビリ2</c:v>
                </c:pt>
                <c:pt idx="5">
                  <c:v>福祉用具貸与2</c:v>
                </c:pt>
                <c:pt idx="6">
                  <c:v>住宅補助1</c:v>
                </c:pt>
              </c:strCache>
            </c:strRef>
          </c:cat>
          <c:val>
            <c:numRef>
              <c:f>Sheet1!$B$2:$B$8</c:f>
              <c:numCache>
                <c:formatCode>General</c:formatCode>
                <c:ptCount val="7"/>
                <c:pt idx="0">
                  <c:v>82</c:v>
                </c:pt>
                <c:pt idx="1">
                  <c:v>14</c:v>
                </c:pt>
                <c:pt idx="2">
                  <c:v>12</c:v>
                </c:pt>
                <c:pt idx="3">
                  <c:v>8</c:v>
                </c:pt>
                <c:pt idx="4">
                  <c:v>2</c:v>
                </c:pt>
                <c:pt idx="5">
                  <c:v>2</c:v>
                </c:pt>
                <c:pt idx="6">
                  <c:v>1</c:v>
                </c:pt>
              </c:numCache>
            </c:numRef>
          </c:val>
          <c:extLst>
            <c:ext xmlns:c16="http://schemas.microsoft.com/office/drawing/2014/chart" uri="{C3380CC4-5D6E-409C-BE32-E72D297353CC}">
              <c16:uniqueId val="{00000000-EB99-483F-8656-5771D44D10DD}"/>
            </c:ext>
          </c:extLst>
        </c:ser>
        <c:dLbls>
          <c:showLegendKey val="0"/>
          <c:showVal val="0"/>
          <c:showCatName val="0"/>
          <c:showSerName val="0"/>
          <c:showPercent val="0"/>
          <c:showBubbleSize val="0"/>
        </c:dLbls>
        <c:gapWidth val="100"/>
        <c:axId val="418858120"/>
        <c:axId val="418861400"/>
      </c:barChart>
      <c:catAx>
        <c:axId val="41885812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418861400"/>
        <c:crosses val="autoZero"/>
        <c:auto val="1"/>
        <c:lblAlgn val="ctr"/>
        <c:lblOffset val="100"/>
        <c:noMultiLvlLbl val="0"/>
      </c:catAx>
      <c:valAx>
        <c:axId val="418861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418858120"/>
        <c:crosses val="autoZero"/>
        <c:crossBetween val="between"/>
      </c:valAx>
      <c:spPr>
        <a:noFill/>
        <a:ln>
          <a:noFill/>
        </a:ln>
        <a:effectLst/>
      </c:spPr>
    </c:plotArea>
    <c:plotVisOnly val="1"/>
    <c:dispBlanksAs val="gap"/>
    <c:showDLblsOverMax val="0"/>
  </c:chart>
  <c:spPr>
    <a:noFill/>
    <a:ln>
      <a:noFill/>
    </a:ln>
    <a:effectLst/>
  </c:spPr>
  <c:txPr>
    <a:bodyPr/>
    <a:lstStyle/>
    <a:p>
      <a:pPr>
        <a:defRPr sz="1800" baseline="0"/>
      </a:pPr>
      <a:endParaRPr lang="ja-JP"/>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CA5-43BF-9616-27B744305BA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CA5-43BF-9616-27B744305BA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CA5-43BF-9616-27B744305BA4}"/>
              </c:ext>
            </c:extLst>
          </c:dPt>
          <c:cat>
            <c:strRef>
              <c:f>'[Microsoft PowerPoint 内のグラフ]Sheet1'!$A$2:$A$4</c:f>
              <c:strCache>
                <c:ptCount val="3"/>
                <c:pt idx="0">
                  <c:v>賛成 7</c:v>
                </c:pt>
                <c:pt idx="1">
                  <c:v>反対 78</c:v>
                </c:pt>
                <c:pt idx="2">
                  <c:v>未記入 7</c:v>
                </c:pt>
              </c:strCache>
            </c:strRef>
          </c:cat>
          <c:val>
            <c:numRef>
              <c:f>'[Microsoft PowerPoint 内のグラフ]Sheet1'!$B$2:$B$4</c:f>
              <c:numCache>
                <c:formatCode>General</c:formatCode>
                <c:ptCount val="3"/>
                <c:pt idx="0">
                  <c:v>7</c:v>
                </c:pt>
                <c:pt idx="1">
                  <c:v>78</c:v>
                </c:pt>
                <c:pt idx="2">
                  <c:v>7</c:v>
                </c:pt>
              </c:numCache>
            </c:numRef>
          </c:val>
          <c:extLst>
            <c:ext xmlns:c16="http://schemas.microsoft.com/office/drawing/2014/chart" uri="{C3380CC4-5D6E-409C-BE32-E72D297353CC}">
              <c16:uniqueId val="{00000006-8CA5-43BF-9616-27B744305BA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4746511902219689"/>
          <c:y val="0.87691730638945098"/>
          <c:w val="0.69253973070424957"/>
          <c:h val="0.12308269361054903"/>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1D1-4313-974A-09A215A3447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1D1-4313-974A-09A215A3447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1D1-4313-974A-09A215A3447A}"/>
              </c:ext>
            </c:extLst>
          </c:dPt>
          <c:cat>
            <c:strRef>
              <c:f>'[Microsoft PowerPoint 内のグラフ]Sheet1'!$A$2:$A$4</c:f>
              <c:strCache>
                <c:ptCount val="3"/>
                <c:pt idx="0">
                  <c:v>ある ５６件</c:v>
                </c:pt>
                <c:pt idx="1">
                  <c:v>ない２７件</c:v>
                </c:pt>
                <c:pt idx="2">
                  <c:v>未記入９件</c:v>
                </c:pt>
              </c:strCache>
            </c:strRef>
          </c:cat>
          <c:val>
            <c:numRef>
              <c:f>'[Microsoft PowerPoint 内のグラフ]Sheet1'!$B$2:$B$4</c:f>
              <c:numCache>
                <c:formatCode>General</c:formatCode>
                <c:ptCount val="3"/>
                <c:pt idx="0">
                  <c:v>56</c:v>
                </c:pt>
                <c:pt idx="1">
                  <c:v>27</c:v>
                </c:pt>
                <c:pt idx="2">
                  <c:v>9</c:v>
                </c:pt>
              </c:numCache>
            </c:numRef>
          </c:val>
          <c:extLst>
            <c:ext xmlns:c16="http://schemas.microsoft.com/office/drawing/2014/chart" uri="{C3380CC4-5D6E-409C-BE32-E72D297353CC}">
              <c16:uniqueId val="{00000006-F1D1-4313-974A-09A215A3447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4135926909914606E-2"/>
          <c:y val="0.89356133882555966"/>
          <c:w val="0.87944942125148517"/>
          <c:h val="9.2851338823776525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947071953966749"/>
          <c:y val="2.4838204964085057E-2"/>
          <c:w val="0.52689178990505137"/>
          <c:h val="0.8566065713676125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0C4-410F-A1A5-F71D950EA32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0C4-410F-A1A5-F71D950EA32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0C4-410F-A1A5-F71D950EA32F}"/>
              </c:ext>
            </c:extLst>
          </c:dPt>
          <c:cat>
            <c:strRef>
              <c:f>'[Microsoft PowerPoint 内のグラフ]Sheet1'!$A$2:$A$4</c:f>
              <c:strCache>
                <c:ptCount val="3"/>
                <c:pt idx="0">
                  <c:v>取り組んでいる２１</c:v>
                </c:pt>
                <c:pt idx="1">
                  <c:v>取り組んでいない７０</c:v>
                </c:pt>
                <c:pt idx="2">
                  <c:v>どちらも 1</c:v>
                </c:pt>
              </c:strCache>
            </c:strRef>
          </c:cat>
          <c:val>
            <c:numRef>
              <c:f>'[Microsoft PowerPoint 内のグラフ]Sheet1'!$B$2:$B$4</c:f>
              <c:numCache>
                <c:formatCode>General</c:formatCode>
                <c:ptCount val="3"/>
                <c:pt idx="0">
                  <c:v>21</c:v>
                </c:pt>
                <c:pt idx="1">
                  <c:v>70</c:v>
                </c:pt>
                <c:pt idx="2">
                  <c:v>1</c:v>
                </c:pt>
              </c:numCache>
            </c:numRef>
          </c:val>
          <c:extLst>
            <c:ext xmlns:c16="http://schemas.microsoft.com/office/drawing/2014/chart" uri="{C3380CC4-5D6E-409C-BE32-E72D297353CC}">
              <c16:uniqueId val="{00000006-40C4-410F-A1A5-F71D950EA32F}"/>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1.4770014738628037E-2"/>
          <c:y val="0.90023789204181781"/>
          <c:w val="0.97045986116140215"/>
          <c:h val="7.6606926961098068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39089451124952"/>
          <c:y val="2.4757164469977819E-2"/>
          <c:w val="0.50122642612434332"/>
          <c:h val="0.80530944594812748"/>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C11-4575-8FAD-C0CD8D9EF92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C11-4575-8FAD-C0CD8D9EF92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C11-4575-8FAD-C0CD8D9EF92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C11-4575-8FAD-C0CD8D9EF92F}"/>
              </c:ext>
            </c:extLst>
          </c:dPt>
          <c:cat>
            <c:strRef>
              <c:f>'[Microsoft PowerPoint 内のグラフ]Sheet1'!$A$2:$A$5</c:f>
              <c:strCache>
                <c:ptCount val="4"/>
                <c:pt idx="0">
                  <c:v>取り組んでいる２１</c:v>
                </c:pt>
                <c:pt idx="1">
                  <c:v>取り組んでいない６１</c:v>
                </c:pt>
                <c:pt idx="2">
                  <c:v>どちらも６</c:v>
                </c:pt>
                <c:pt idx="3">
                  <c:v>未記入4</c:v>
                </c:pt>
              </c:strCache>
            </c:strRef>
          </c:cat>
          <c:val>
            <c:numRef>
              <c:f>'[Microsoft PowerPoint 内のグラフ]Sheet1'!$B$2:$B$5</c:f>
              <c:numCache>
                <c:formatCode>General</c:formatCode>
                <c:ptCount val="4"/>
                <c:pt idx="0">
                  <c:v>21</c:v>
                </c:pt>
                <c:pt idx="1">
                  <c:v>61</c:v>
                </c:pt>
                <c:pt idx="2">
                  <c:v>6</c:v>
                </c:pt>
                <c:pt idx="3">
                  <c:v>4</c:v>
                </c:pt>
              </c:numCache>
            </c:numRef>
          </c:val>
          <c:extLst>
            <c:ext xmlns:c16="http://schemas.microsoft.com/office/drawing/2014/chart" uri="{C3380CC4-5D6E-409C-BE32-E72D297353CC}">
              <c16:uniqueId val="{00000008-BC11-4575-8FAD-C0CD8D9EF92F}"/>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8.4951599103755601E-3"/>
          <c:y val="0.82779886760978527"/>
          <c:w val="0.95676767944161711"/>
          <c:h val="0.15833334698272841"/>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90017912294173"/>
          <c:y val="2.4166322421987928E-2"/>
          <c:w val="0.5394774212026926"/>
          <c:h val="0.85334294450637393"/>
        </c:manualLayout>
      </c:layout>
      <c:pieChart>
        <c:varyColors val="1"/>
        <c:ser>
          <c:idx val="0"/>
          <c:order val="0"/>
          <c:tx>
            <c:strRef>
              <c:f>Sheet1!$B$1</c:f>
              <c:strCache>
                <c:ptCount val="1"/>
                <c:pt idx="0">
                  <c:v>列1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530-4D0F-A756-2950A610E18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530-4D0F-A756-2950A610E18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530-4D0F-A756-2950A610E18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672-4B56-9EAC-884BE66DCB1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672-4B56-9EAC-884BE66DCB12}"/>
              </c:ext>
            </c:extLst>
          </c:dPt>
          <c:cat>
            <c:strRef>
              <c:f>Sheet1!$A$2:$A$6</c:f>
              <c:strCache>
                <c:ptCount val="5"/>
                <c:pt idx="0">
                  <c:v>Ⅰ（6）</c:v>
                </c:pt>
                <c:pt idx="1">
                  <c:v>Ⅱ（18）</c:v>
                </c:pt>
                <c:pt idx="2">
                  <c:v>Ⅲ（17）</c:v>
                </c:pt>
                <c:pt idx="3">
                  <c:v>A（0）</c:v>
                </c:pt>
                <c:pt idx="4">
                  <c:v>なし（49）</c:v>
                </c:pt>
              </c:strCache>
            </c:strRef>
          </c:cat>
          <c:val>
            <c:numRef>
              <c:f>Sheet1!$B$2:$B$6</c:f>
              <c:numCache>
                <c:formatCode>General</c:formatCode>
                <c:ptCount val="5"/>
                <c:pt idx="0">
                  <c:v>6</c:v>
                </c:pt>
                <c:pt idx="1">
                  <c:v>18</c:v>
                </c:pt>
                <c:pt idx="2">
                  <c:v>17</c:v>
                </c:pt>
                <c:pt idx="3">
                  <c:v>0</c:v>
                </c:pt>
                <c:pt idx="4">
                  <c:v>49</c:v>
                </c:pt>
              </c:numCache>
            </c:numRef>
          </c:val>
          <c:extLst>
            <c:ext xmlns:c16="http://schemas.microsoft.com/office/drawing/2014/chart" uri="{C3380CC4-5D6E-409C-BE32-E72D297353CC}">
              <c16:uniqueId val="{00000000-1266-4C7F-B646-1A565046894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3453459702700128"/>
          <c:w val="0.9557819286725644"/>
          <c:h val="0.15862640737972242"/>
        </c:manualLayout>
      </c:layout>
      <c:overlay val="0"/>
      <c:spPr>
        <a:noFill/>
        <a:ln>
          <a:noFill/>
        </a:ln>
        <a:effectLst/>
      </c:spPr>
      <c:txPr>
        <a:bodyPr rot="0" spcFirstLastPara="1" vertOverflow="ellipsis" vert="horz" wrap="square" anchor="ctr" anchorCtr="1"/>
        <a:lstStyle/>
        <a:p>
          <a:pPr>
            <a:defRPr sz="21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0.21232</cdr:x>
      <cdr:y>0.05586</cdr:y>
    </cdr:from>
    <cdr:to>
      <cdr:x>0.4732</cdr:x>
      <cdr:y>0.29902</cdr:y>
    </cdr:to>
    <cdr:sp macro="" textlink="">
      <cdr:nvSpPr>
        <cdr:cNvPr id="2" name="吹き出し: 折線 1"/>
        <cdr:cNvSpPr/>
      </cdr:nvSpPr>
      <cdr:spPr>
        <a:xfrm xmlns:a="http://schemas.openxmlformats.org/drawingml/2006/main">
          <a:off x="1941444" y="306951"/>
          <a:ext cx="2385461" cy="1336100"/>
        </a:xfrm>
        <a:prstGeom xmlns:a="http://schemas.openxmlformats.org/drawingml/2006/main" prst="borderCallout2">
          <a:avLst>
            <a:gd name="adj1" fmla="val 46305"/>
            <a:gd name="adj2" fmla="val -5256"/>
            <a:gd name="adj3" fmla="val 49368"/>
            <a:gd name="adj4" fmla="val -23724"/>
            <a:gd name="adj5" fmla="val 85190"/>
            <a:gd name="adj6" fmla="val -37380"/>
          </a:avLst>
        </a:prstGeom>
        <a:solidFill xmlns:a="http://schemas.openxmlformats.org/drawingml/2006/main">
          <a:srgbClr val="F8F2F8"/>
        </a:solidFill>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r>
            <a:rPr kumimoji="1" lang="ja-JP" altLang="en-US" sz="2400" dirty="0">
              <a:solidFill>
                <a:srgbClr val="FF0000"/>
              </a:solidFill>
            </a:rPr>
            <a:t>通所リハビリ・通所介護は合算</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4276255" cy="33814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7733" y="1"/>
            <a:ext cx="4276254" cy="338143"/>
          </a:xfrm>
          <a:prstGeom prst="rect">
            <a:avLst/>
          </a:prstGeom>
        </p:spPr>
        <p:txBody>
          <a:bodyPr vert="horz" lIns="91440" tIns="45720" rIns="91440" bIns="45720" rtlCol="0"/>
          <a:lstStyle>
            <a:lvl1pPr algn="r">
              <a:defRPr sz="1200"/>
            </a:lvl1pPr>
          </a:lstStyle>
          <a:p>
            <a:fld id="{19E2826D-4187-406F-8E07-31DB6DBF9D16}" type="datetimeFigureOut">
              <a:rPr kumimoji="1" lang="ja-JP" altLang="en-US" smtClean="0"/>
              <a:t>2022/10/31</a:t>
            </a:fld>
            <a:endParaRPr kumimoji="1" lang="ja-JP" altLang="en-US"/>
          </a:p>
        </p:txBody>
      </p:sp>
      <p:sp>
        <p:nvSpPr>
          <p:cNvPr id="4" name="フッター プレースホルダー 3"/>
          <p:cNvSpPr>
            <a:spLocks noGrp="1"/>
          </p:cNvSpPr>
          <p:nvPr>
            <p:ph type="ftr" sz="quarter" idx="2"/>
          </p:nvPr>
        </p:nvSpPr>
        <p:spPr>
          <a:xfrm>
            <a:off x="4" y="6397621"/>
            <a:ext cx="4276255" cy="33814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7733" y="6397621"/>
            <a:ext cx="4276254" cy="338143"/>
          </a:xfrm>
          <a:prstGeom prst="rect">
            <a:avLst/>
          </a:prstGeom>
        </p:spPr>
        <p:txBody>
          <a:bodyPr vert="horz" lIns="91440" tIns="45720" rIns="91440" bIns="45720" rtlCol="0" anchor="b"/>
          <a:lstStyle>
            <a:lvl1pPr algn="r">
              <a:defRPr sz="1200"/>
            </a:lvl1pPr>
          </a:lstStyle>
          <a:p>
            <a:fld id="{DAF8E9F7-8105-4355-85A3-D13DE419B238}" type="slidenum">
              <a:rPr kumimoji="1" lang="ja-JP" altLang="en-US" smtClean="0"/>
              <a:t>‹#›</a:t>
            </a:fld>
            <a:endParaRPr kumimoji="1" lang="ja-JP" altLang="en-US"/>
          </a:p>
        </p:txBody>
      </p:sp>
    </p:spTree>
    <p:extLst>
      <p:ext uri="{BB962C8B-B14F-4D97-AF65-F5344CB8AC3E}">
        <p14:creationId xmlns:p14="http://schemas.microsoft.com/office/powerpoint/2010/main" val="3436173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4276255" cy="33814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7733" y="1"/>
            <a:ext cx="4276254" cy="338143"/>
          </a:xfrm>
          <a:prstGeom prst="rect">
            <a:avLst/>
          </a:prstGeom>
        </p:spPr>
        <p:txBody>
          <a:bodyPr vert="horz" lIns="91440" tIns="45720" rIns="91440" bIns="45720" rtlCol="0"/>
          <a:lstStyle>
            <a:lvl1pPr algn="r">
              <a:defRPr sz="1200"/>
            </a:lvl1pPr>
          </a:lstStyle>
          <a:p>
            <a:fld id="{EFE0261E-EED7-43A1-9710-E1AD31B96A51}" type="datetimeFigureOut">
              <a:rPr kumimoji="1" lang="ja-JP" altLang="en-US" smtClean="0"/>
              <a:t>2022/10/31</a:t>
            </a:fld>
            <a:endParaRPr kumimoji="1" lang="ja-JP" altLang="en-US"/>
          </a:p>
        </p:txBody>
      </p:sp>
      <p:sp>
        <p:nvSpPr>
          <p:cNvPr id="4" name="スライド イメージ プレースホルダー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5934" y="3241621"/>
            <a:ext cx="7894446" cy="26520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6397621"/>
            <a:ext cx="4276255" cy="33814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7733" y="6397621"/>
            <a:ext cx="4276254" cy="338143"/>
          </a:xfrm>
          <a:prstGeom prst="rect">
            <a:avLst/>
          </a:prstGeom>
        </p:spPr>
        <p:txBody>
          <a:bodyPr vert="horz" lIns="91440" tIns="45720" rIns="91440" bIns="45720" rtlCol="0" anchor="b"/>
          <a:lstStyle>
            <a:lvl1pPr algn="r">
              <a:defRPr sz="1200"/>
            </a:lvl1pPr>
          </a:lstStyle>
          <a:p>
            <a:fld id="{33562579-1E2E-431F-8FCB-B193DE3D3F81}" type="slidenum">
              <a:rPr kumimoji="1" lang="ja-JP" altLang="en-US" smtClean="0"/>
              <a:t>‹#›</a:t>
            </a:fld>
            <a:endParaRPr kumimoji="1" lang="ja-JP" altLang="en-US"/>
          </a:p>
        </p:txBody>
      </p:sp>
    </p:spTree>
    <p:extLst>
      <p:ext uri="{BB962C8B-B14F-4D97-AF65-F5344CB8AC3E}">
        <p14:creationId xmlns:p14="http://schemas.microsoft.com/office/powerpoint/2010/main" val="731574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1</a:t>
            </a:fld>
            <a:endParaRPr kumimoji="1" lang="ja-JP" altLang="en-US"/>
          </a:p>
        </p:txBody>
      </p:sp>
    </p:spTree>
    <p:extLst>
      <p:ext uri="{BB962C8B-B14F-4D97-AF65-F5344CB8AC3E}">
        <p14:creationId xmlns:p14="http://schemas.microsoft.com/office/powerpoint/2010/main" val="1750153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600" u="none" strike="noStrike" dirty="0">
                <a:effectLst/>
              </a:rPr>
              <a:t>賛成のコメントとして、</a:t>
            </a:r>
            <a:endParaRPr lang="en-US" altLang="ja-JP" sz="1600" u="none" strike="noStrike" dirty="0">
              <a:effectLst/>
            </a:endParaRPr>
          </a:p>
          <a:p>
            <a:r>
              <a:rPr lang="ja-JP" altLang="en-US" sz="1600" b="0" i="0" u="none" strike="noStrike" dirty="0">
                <a:solidFill>
                  <a:srgbClr val="FF0000"/>
                </a:solidFill>
                <a:effectLst/>
                <a:latin typeface="游ゴシック" panose="020B0400000000000000" pitchFamily="50" charset="-128"/>
                <a:ea typeface="+mn-ea"/>
              </a:rPr>
              <a:t>・所得に応じての引き上げは賛成</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・利用者のことを考えると「反対」</a:t>
            </a:r>
            <a:r>
              <a:rPr lang="ja-JP" altLang="en-US" sz="1600" b="0" i="0" u="none" strike="noStrike" dirty="0">
                <a:solidFill>
                  <a:srgbClr val="000000"/>
                </a:solidFill>
                <a:effectLst/>
                <a:latin typeface="游ゴシック" panose="020B0400000000000000" pitchFamily="50" charset="-128"/>
                <a:ea typeface="+mn-ea"/>
              </a:rPr>
              <a:t>ですが、</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　</a:t>
            </a:r>
            <a:r>
              <a:rPr lang="ja-JP" altLang="en-US" sz="1600" b="0" i="0" u="none" strike="noStrike" dirty="0">
                <a:solidFill>
                  <a:srgbClr val="FF0000"/>
                </a:solidFill>
                <a:effectLst/>
                <a:latin typeface="游ゴシック" panose="020B0400000000000000" pitchFamily="50" charset="-128"/>
                <a:ea typeface="+mn-ea"/>
              </a:rPr>
              <a:t>財政を考え、今後の子供たちのことを考えると賛成。</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kumimoji="1" lang="ja-JP" altLang="en-US" sz="1600" b="0" i="0" u="none" strike="noStrike" dirty="0">
                <a:solidFill>
                  <a:srgbClr val="FF0000"/>
                </a:solidFill>
                <a:effectLst/>
                <a:latin typeface="游ゴシック" panose="020B0400000000000000" pitchFamily="50" charset="-128"/>
                <a:ea typeface="+mn-ea"/>
              </a:rPr>
              <a:t>・</a:t>
            </a:r>
            <a:r>
              <a:rPr lang="ja-JP" altLang="en-US" sz="1600" b="0" i="0" u="none" strike="noStrike" dirty="0">
                <a:solidFill>
                  <a:srgbClr val="FF0000"/>
                </a:solidFill>
                <a:effectLst/>
                <a:latin typeface="游ゴシック" panose="020B0400000000000000" pitchFamily="50" charset="-128"/>
                <a:ea typeface="+mn-ea"/>
              </a:rPr>
              <a:t>経済的に余裕があるならよいのでは　との意見でした。</a:t>
            </a:r>
            <a:endParaRPr kumimoji="1" lang="ja-JP" altLang="en-US" sz="1600"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10</a:t>
            </a:fld>
            <a:endParaRPr kumimoji="1" lang="ja-JP" altLang="en-US"/>
          </a:p>
        </p:txBody>
      </p:sp>
    </p:spTree>
    <p:extLst>
      <p:ext uri="{BB962C8B-B14F-4D97-AF65-F5344CB8AC3E}">
        <p14:creationId xmlns:p14="http://schemas.microsoft.com/office/powerpoint/2010/main" val="929538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600" u="none" strike="noStrike" dirty="0">
                <a:effectLst/>
              </a:rPr>
              <a:t>反対のコメントとして、</a:t>
            </a:r>
            <a:endParaRPr lang="en-US" altLang="ja-JP" sz="1600" b="0" i="0" u="none" strike="noStrike" dirty="0">
              <a:solidFill>
                <a:schemeClr val="tx1"/>
              </a:solidFill>
              <a:effectLst/>
              <a:latin typeface="+mn-lt"/>
              <a:ea typeface="+mn-ea"/>
            </a:endParaRPr>
          </a:p>
          <a:p>
            <a:r>
              <a:rPr lang="ja-JP" altLang="en-US" sz="1600" b="0" i="0" u="none" strike="noStrike" dirty="0">
                <a:solidFill>
                  <a:srgbClr val="FF0000"/>
                </a:solidFill>
                <a:effectLst/>
                <a:latin typeface="游ゴシック" panose="020B0400000000000000" pitchFamily="50" charset="-128"/>
                <a:ea typeface="+mn-ea"/>
              </a:rPr>
              <a:t>・利用料の支払いが出来ないため、介護保険の利用が出来ない人が増える</a:t>
            </a:r>
            <a:endParaRPr lang="en-US" altLang="ja-JP" sz="1600" b="0" i="0" u="none" strike="noStrike" dirty="0">
              <a:solidFill>
                <a:srgbClr val="FF0000"/>
              </a:solidFill>
              <a:effectLst/>
              <a:latin typeface="游ゴシック" panose="020B0400000000000000" pitchFamily="50" charset="-128"/>
              <a:ea typeface="+mn-ea"/>
            </a:endParaRPr>
          </a:p>
          <a:p>
            <a:r>
              <a:rPr lang="ja-JP" altLang="en-US" sz="1600" b="0" i="0" u="none" strike="noStrike" dirty="0">
                <a:solidFill>
                  <a:srgbClr val="FF0000"/>
                </a:solidFill>
                <a:effectLst/>
                <a:latin typeface="游ゴシック" panose="020B0400000000000000" pitchFamily="50" charset="-128"/>
                <a:ea typeface="+mn-ea"/>
              </a:rPr>
              <a:t>（現在でも少なからず存在している）</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収入のほとんどが、介護サービス利用料支払いになると</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その他の生活費がまかなえず、食事がおろそかにな</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り、栄養の低下、不健康につながる。</a:t>
            </a:r>
          </a:p>
          <a:p>
            <a:endParaRPr lang="ja-JP" altLang="en-US" sz="1600" b="0" i="0" u="none" strike="noStrike" dirty="0">
              <a:solidFill>
                <a:srgbClr val="FF0000"/>
              </a:solidFill>
              <a:effectLst/>
              <a:latin typeface="游ゴシック" panose="020B0400000000000000" pitchFamily="50" charset="-128"/>
              <a:ea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11</a:t>
            </a:fld>
            <a:endParaRPr kumimoji="1" lang="ja-JP" altLang="en-US"/>
          </a:p>
        </p:txBody>
      </p:sp>
    </p:spTree>
    <p:extLst>
      <p:ext uri="{BB962C8B-B14F-4D97-AF65-F5344CB8AC3E}">
        <p14:creationId xmlns:p14="http://schemas.microsoft.com/office/powerpoint/2010/main" val="2420337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fontAlgn="ctr"/>
            <a:r>
              <a:rPr lang="ja-JP" altLang="en-US" sz="1600" b="0" i="0" u="none" strike="noStrike" dirty="0">
                <a:solidFill>
                  <a:srgbClr val="FF0000"/>
                </a:solidFill>
                <a:effectLst/>
                <a:latin typeface="游ゴシック" panose="020B0400000000000000" pitchFamily="50" charset="-128"/>
                <a:ea typeface="+mn-ea"/>
              </a:rPr>
              <a:t>・必要最低限のサービスすら利用出来なくなり、生活維</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持が困難になる。あるいは、状態悪化に陥ってしまう</a:t>
            </a:r>
            <a:r>
              <a:rPr lang="ja-JP" altLang="en-US" sz="1600" b="0" i="0" u="none" strike="noStrike" dirty="0">
                <a:solidFill>
                  <a:srgbClr val="000000"/>
                </a:solidFill>
                <a:effectLst/>
                <a:latin typeface="游ゴシック" panose="020B0400000000000000" pitchFamily="50" charset="-128"/>
                <a:ea typeface="+mn-ea"/>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a:solidFill>
                  <a:srgbClr val="FF0000"/>
                </a:solidFill>
                <a:effectLst/>
                <a:latin typeface="游ゴシック" panose="020B0400000000000000" pitchFamily="50" charset="-128"/>
                <a:ea typeface="+mn-ea"/>
              </a:rPr>
              <a:t>・利用者からのクレームや不満の訴えが増える</a:t>
            </a:r>
          </a:p>
          <a:p>
            <a:pPr algn="l" fontAlgn="ctr"/>
            <a:r>
              <a:rPr lang="ja-JP" altLang="en-US" sz="1600" b="0" i="0" u="none" strike="noStrike" dirty="0">
                <a:solidFill>
                  <a:srgbClr val="FF0000"/>
                </a:solidFill>
                <a:effectLst/>
                <a:latin typeface="游ゴシック" panose="020B0400000000000000" pitchFamily="50" charset="-128"/>
                <a:ea typeface="+mn-ea"/>
              </a:rPr>
              <a:t>サービスの利用　控えによる虐待が増える恐れがある。</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コロナ禍はサービス利用控えによる虐待があった</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との意見でした。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12</a:t>
            </a:fld>
            <a:endParaRPr kumimoji="1" lang="ja-JP" altLang="en-US"/>
          </a:p>
        </p:txBody>
      </p:sp>
    </p:spTree>
    <p:extLst>
      <p:ext uri="{BB962C8B-B14F-4D97-AF65-F5344CB8AC3E}">
        <p14:creationId xmlns:p14="http://schemas.microsoft.com/office/powerpoint/2010/main" val="2185662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u="sng" dirty="0">
                <a:latin typeface="ＭＳ 明朝" panose="02020609040205080304" pitchFamily="17" charset="-128"/>
                <a:ea typeface="ＭＳ 明朝" panose="02020609040205080304" pitchFamily="17" charset="-128"/>
              </a:rPr>
              <a:t>利用料支払い困難で、介護サービス利用控えがあったか</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はい８２件　いいえ</a:t>
            </a:r>
            <a:r>
              <a:rPr kumimoji="1" lang="en-US" altLang="ja-JP" sz="1600" u="sng" dirty="0">
                <a:latin typeface="ＭＳ 明朝" panose="02020609040205080304" pitchFamily="17" charset="-128"/>
                <a:ea typeface="ＭＳ 明朝" panose="02020609040205080304" pitchFamily="17" charset="-128"/>
              </a:rPr>
              <a:t>10</a:t>
            </a:r>
            <a:r>
              <a:rPr kumimoji="1" lang="ja-JP" altLang="en-US" sz="1600" u="sng" dirty="0">
                <a:latin typeface="ＭＳ 明朝" panose="02020609040205080304" pitchFamily="17" charset="-128"/>
                <a:ea typeface="ＭＳ 明朝" panose="02020609040205080304" pitchFamily="17" charset="-128"/>
              </a:rPr>
              <a:t>件　　　</a:t>
            </a:r>
            <a:endParaRPr kumimoji="1" lang="ja-JP" altLang="en-US" sz="1600"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13</a:t>
            </a:fld>
            <a:endParaRPr kumimoji="1" lang="ja-JP" altLang="en-US"/>
          </a:p>
        </p:txBody>
      </p:sp>
    </p:spTree>
    <p:extLst>
      <p:ext uri="{BB962C8B-B14F-4D97-AF65-F5344CB8AC3E}">
        <p14:creationId xmlns:p14="http://schemas.microsoft.com/office/powerpoint/2010/main" val="36612806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u="sng" dirty="0">
                <a:latin typeface="ＭＳ 明朝" panose="02020609040205080304" pitchFamily="17" charset="-128"/>
                <a:ea typeface="ＭＳ 明朝" panose="02020609040205080304" pitchFamily="17" charset="-128"/>
              </a:rPr>
              <a:t>利用料支払い困難で、介護サービスの利用を控えたサービス種類は</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通所　</a:t>
            </a:r>
            <a:r>
              <a:rPr kumimoji="1" lang="en-US" altLang="ja-JP" sz="1600" u="sng" dirty="0">
                <a:latin typeface="ＭＳ 明朝" panose="02020609040205080304" pitchFamily="17" charset="-128"/>
                <a:ea typeface="ＭＳ 明朝" panose="02020609040205080304" pitchFamily="17" charset="-128"/>
              </a:rPr>
              <a:t>82</a:t>
            </a:r>
            <a:r>
              <a:rPr kumimoji="1" lang="ja-JP" altLang="en-US" sz="1600" u="sng" dirty="0">
                <a:latin typeface="ＭＳ 明朝" panose="02020609040205080304" pitchFamily="17" charset="-128"/>
                <a:ea typeface="ＭＳ 明朝" panose="02020609040205080304" pitchFamily="17" charset="-128"/>
              </a:rPr>
              <a:t>　続いて訪問看護・訪問介護となっています</a:t>
            </a:r>
            <a:endParaRPr kumimoji="1" lang="ja-JP" altLang="en-US" sz="1600"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14</a:t>
            </a:fld>
            <a:endParaRPr kumimoji="1" lang="ja-JP" altLang="en-US"/>
          </a:p>
        </p:txBody>
      </p:sp>
    </p:spTree>
    <p:extLst>
      <p:ext uri="{BB962C8B-B14F-4D97-AF65-F5344CB8AC3E}">
        <p14:creationId xmlns:p14="http://schemas.microsoft.com/office/powerpoint/2010/main" val="1508167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u="none" strike="noStrike" dirty="0">
                <a:effectLst/>
              </a:rPr>
              <a:t>ケアマネジャーの立場から、支払い困難者救済に対して国への要望　として</a:t>
            </a:r>
            <a:endParaRPr lang="en-US" altLang="ja-JP" sz="1600" u="none" strike="noStrike" dirty="0">
              <a:effectLst/>
            </a:endParaRPr>
          </a:p>
          <a:p>
            <a:pPr algn="l" fontAlgn="ctr"/>
            <a:r>
              <a:rPr lang="ja-JP" altLang="en-US" sz="1600" b="0" i="0" u="none" strike="noStrike" dirty="0">
                <a:solidFill>
                  <a:srgbClr val="FF0000"/>
                </a:solidFill>
                <a:effectLst/>
                <a:latin typeface="游ゴシック" panose="020B0400000000000000" pitchFamily="50" charset="-128"/>
                <a:ea typeface="+mn-ea"/>
              </a:rPr>
              <a:t>・支払いのできる範囲で、サービスを減らす事が多いので、単価を下げて負担割合を検討してほしい。</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游ゴシック" panose="020B0400000000000000" pitchFamily="50" charset="-128"/>
                <a:ea typeface="+mn-ea"/>
              </a:rPr>
              <a:t>・</a:t>
            </a:r>
            <a:r>
              <a:rPr lang="ja-JP" altLang="en-US" sz="1600" b="0" i="0" u="none" strike="noStrike" dirty="0">
                <a:solidFill>
                  <a:srgbClr val="FF0000"/>
                </a:solidFill>
                <a:effectLst/>
                <a:latin typeface="游ゴシック" panose="020B0400000000000000" pitchFamily="50" charset="-128"/>
                <a:ea typeface="+mn-ea"/>
              </a:rPr>
              <a:t>成年後見制度手続きの迅速化</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・地域で、無料・低料金で使えるサービス</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の開発や人材育成</a:t>
            </a:r>
            <a:endParaRPr lang="ja-JP" altLang="en-US" sz="1600" b="0" i="0" u="none" strike="noStrike" dirty="0">
              <a:solidFill>
                <a:srgbClr val="000000"/>
              </a:solidFill>
              <a:effectLst/>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600" b="0" i="0" u="none" strike="noStrike" dirty="0">
              <a:solidFill>
                <a:srgbClr val="000000"/>
              </a:solidFill>
              <a:effectLst/>
              <a:latin typeface="游ゴシック" panose="020B0400000000000000" pitchFamily="50" charset="-128"/>
              <a:ea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15</a:t>
            </a:fld>
            <a:endParaRPr kumimoji="1" lang="ja-JP" altLang="en-US"/>
          </a:p>
        </p:txBody>
      </p:sp>
    </p:spTree>
    <p:extLst>
      <p:ext uri="{BB962C8B-B14F-4D97-AF65-F5344CB8AC3E}">
        <p14:creationId xmlns:p14="http://schemas.microsoft.com/office/powerpoint/2010/main" val="39987274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fontAlgn="ctr"/>
            <a:r>
              <a:rPr lang="ja-JP" altLang="en-US" sz="1600" b="0" i="0" u="none" strike="noStrike" dirty="0">
                <a:solidFill>
                  <a:srgbClr val="FF0000"/>
                </a:solidFill>
                <a:effectLst/>
                <a:latin typeface="游ゴシック" panose="020B0400000000000000" pitchFamily="50" charset="-128"/>
                <a:ea typeface="+mn-ea"/>
              </a:rPr>
              <a:t>・困窮者に対し、免除か一部支援を行って</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ほしい。逆に裕福層は</a:t>
            </a:r>
            <a:r>
              <a:rPr lang="en-US" altLang="ja-JP" sz="1600" b="0" i="0" u="none" strike="noStrike" dirty="0">
                <a:solidFill>
                  <a:srgbClr val="FF0000"/>
                </a:solidFill>
                <a:effectLst/>
                <a:latin typeface="游ゴシック" panose="020B0400000000000000" pitchFamily="50" charset="-128"/>
                <a:ea typeface="+mn-ea"/>
              </a:rPr>
              <a:t>2</a:t>
            </a:r>
            <a:r>
              <a:rPr lang="ja-JP" altLang="en-US" sz="1600" b="0" i="0" u="none" strike="noStrike" dirty="0">
                <a:solidFill>
                  <a:srgbClr val="FF0000"/>
                </a:solidFill>
                <a:effectLst/>
                <a:latin typeface="游ゴシック" panose="020B0400000000000000" pitchFamily="50" charset="-128"/>
                <a:ea typeface="+mn-ea"/>
              </a:rPr>
              <a:t>割</a:t>
            </a:r>
            <a:r>
              <a:rPr lang="en-US" altLang="ja-JP" sz="1600" b="0" i="0" u="none" strike="noStrike" dirty="0">
                <a:solidFill>
                  <a:srgbClr val="FF0000"/>
                </a:solidFill>
                <a:effectLst/>
                <a:latin typeface="游ゴシック" panose="020B0400000000000000" pitchFamily="50" charset="-128"/>
                <a:ea typeface="+mn-ea"/>
              </a:rPr>
              <a:t>3</a:t>
            </a:r>
            <a:r>
              <a:rPr lang="ja-JP" altLang="en-US" sz="1600" b="0" i="0" u="none" strike="noStrike" dirty="0">
                <a:solidFill>
                  <a:srgbClr val="FF0000"/>
                </a:solidFill>
                <a:effectLst/>
                <a:latin typeface="游ゴシック" panose="020B0400000000000000" pitchFamily="50" charset="-128"/>
                <a:ea typeface="+mn-ea"/>
              </a:rPr>
              <a:t>割</a:t>
            </a:r>
            <a:r>
              <a:rPr lang="en-US" altLang="ja-JP" sz="1600" b="0" i="0" u="none" strike="noStrike" dirty="0">
                <a:solidFill>
                  <a:srgbClr val="FF0000"/>
                </a:solidFill>
                <a:effectLst/>
                <a:latin typeface="游ゴシック" panose="020B0400000000000000" pitchFamily="50" charset="-128"/>
                <a:ea typeface="+mn-ea"/>
              </a:rPr>
              <a:t>4</a:t>
            </a:r>
            <a:r>
              <a:rPr lang="ja-JP" altLang="en-US" sz="1600" b="0" i="0" u="none" strike="noStrike" dirty="0">
                <a:solidFill>
                  <a:srgbClr val="FF0000"/>
                </a:solidFill>
                <a:effectLst/>
                <a:latin typeface="游ゴシック" panose="020B0400000000000000" pitchFamily="50" charset="-128"/>
                <a:ea typeface="+mn-ea"/>
              </a:rPr>
              <a:t>割があってもいい</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・去年の</a:t>
            </a:r>
            <a:r>
              <a:rPr lang="en-US" altLang="ja-JP" sz="1600" b="0" i="0" u="none" strike="noStrike" dirty="0">
                <a:solidFill>
                  <a:srgbClr val="FF0000"/>
                </a:solidFill>
                <a:effectLst/>
                <a:latin typeface="游ゴシック" panose="020B0400000000000000" pitchFamily="50" charset="-128"/>
                <a:ea typeface="+mn-ea"/>
              </a:rPr>
              <a:t>1</a:t>
            </a:r>
            <a:r>
              <a:rPr lang="ja-JP" altLang="en-US" sz="1600" b="0" i="0" u="none" strike="noStrike" dirty="0">
                <a:solidFill>
                  <a:srgbClr val="FF0000"/>
                </a:solidFill>
                <a:effectLst/>
                <a:latin typeface="游ゴシック" panose="020B0400000000000000" pitchFamily="50" charset="-128"/>
                <a:ea typeface="+mn-ea"/>
              </a:rPr>
              <a:t>年間の収入ではなく現在の状況もしっかりと</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反映させて欲しい。</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・閉じこもりになることで</a:t>
            </a:r>
            <a:r>
              <a:rPr lang="en-US" altLang="ja-JP" sz="1600" b="0" i="0" u="none" strike="noStrike" dirty="0">
                <a:solidFill>
                  <a:srgbClr val="FF0000"/>
                </a:solidFill>
                <a:effectLst/>
                <a:latin typeface="游ゴシック" panose="020B0400000000000000" pitchFamily="50" charset="-128"/>
                <a:ea typeface="+mn-ea"/>
              </a:rPr>
              <a:t>ADL</a:t>
            </a:r>
            <a:r>
              <a:rPr lang="ja-JP" altLang="en-US" sz="1600" b="0" i="0" u="none" strike="noStrike" dirty="0">
                <a:solidFill>
                  <a:srgbClr val="FF0000"/>
                </a:solidFill>
                <a:effectLst/>
                <a:latin typeface="游ゴシック" panose="020B0400000000000000" pitchFamily="50" charset="-128"/>
                <a:ea typeface="+mn-ea"/>
              </a:rPr>
              <a:t>が低下し介護度が悪化しない仕組みづくりが必要、など、　　</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多くの貴重な要望、意見がありました。</a:t>
            </a:r>
          </a:p>
          <a:p>
            <a:pPr algn="l" fontAlgn="ctr"/>
            <a:endParaRPr lang="ja-JP" altLang="en-US" sz="1200" b="0" i="0" u="none" strike="noStrike" dirty="0">
              <a:solidFill>
                <a:srgbClr val="FF0000"/>
              </a:solidFill>
              <a:effectLst/>
              <a:latin typeface="游ゴシック" panose="020B0400000000000000" pitchFamily="50" charset="-128"/>
              <a:ea typeface="+mn-ea"/>
            </a:endParaRPr>
          </a:p>
          <a:p>
            <a:pPr algn="l" fontAlgn="ctr"/>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16</a:t>
            </a:fld>
            <a:endParaRPr kumimoji="1" lang="ja-JP" altLang="en-US"/>
          </a:p>
        </p:txBody>
      </p:sp>
    </p:spTree>
    <p:extLst>
      <p:ext uri="{BB962C8B-B14F-4D97-AF65-F5344CB8AC3E}">
        <p14:creationId xmlns:p14="http://schemas.microsoft.com/office/powerpoint/2010/main" val="1280897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u="sng" dirty="0">
                <a:latin typeface="ＭＳ 明朝" panose="02020609040205080304" pitchFamily="17" charset="-128"/>
                <a:ea typeface="ＭＳ 明朝" panose="02020609040205080304" pitchFamily="17" charset="-128"/>
              </a:rPr>
              <a:t>現在は、要支援</a:t>
            </a:r>
            <a:r>
              <a:rPr kumimoji="1" lang="en-US" altLang="ja-JP" sz="1600" u="sng" dirty="0">
                <a:latin typeface="ＭＳ 明朝" panose="02020609040205080304" pitchFamily="17" charset="-128"/>
                <a:ea typeface="ＭＳ 明朝" panose="02020609040205080304" pitchFamily="17" charset="-128"/>
              </a:rPr>
              <a:t>1</a:t>
            </a:r>
            <a:r>
              <a:rPr kumimoji="1" lang="ja-JP" altLang="en-US" sz="1600" u="sng" dirty="0">
                <a:latin typeface="ＭＳ 明朝" panose="02020609040205080304" pitchFamily="17" charset="-128"/>
                <a:ea typeface="ＭＳ 明朝" panose="02020609040205080304" pitchFamily="17" charset="-128"/>
              </a:rPr>
              <a:t>と</a:t>
            </a:r>
            <a:r>
              <a:rPr kumimoji="1" lang="en-US" altLang="ja-JP" sz="1600" u="sng" dirty="0">
                <a:latin typeface="ＭＳ 明朝" panose="02020609040205080304" pitchFamily="17" charset="-128"/>
                <a:ea typeface="ＭＳ 明朝" panose="02020609040205080304" pitchFamily="17" charset="-128"/>
              </a:rPr>
              <a:t>2</a:t>
            </a:r>
            <a:r>
              <a:rPr kumimoji="1" lang="ja-JP" altLang="en-US" sz="1600" u="sng" dirty="0">
                <a:latin typeface="ＭＳ 明朝" panose="02020609040205080304" pitchFamily="17" charset="-128"/>
                <a:ea typeface="ＭＳ 明朝" panose="02020609040205080304" pitchFamily="17" charset="-128"/>
              </a:rPr>
              <a:t>　総合事業対象者は、市町村の地域支援事業となっています。</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次期改定で、検討されている、要介護</a:t>
            </a:r>
            <a:r>
              <a:rPr kumimoji="1" lang="en-US" altLang="ja-JP" sz="1600" u="sng" dirty="0">
                <a:latin typeface="ＭＳ 明朝" panose="02020609040205080304" pitchFamily="17" charset="-128"/>
                <a:ea typeface="ＭＳ 明朝" panose="02020609040205080304" pitchFamily="17" charset="-128"/>
              </a:rPr>
              <a:t>1</a:t>
            </a:r>
            <a:r>
              <a:rPr kumimoji="1" lang="ja-JP" altLang="en-US" sz="1600" u="sng" dirty="0">
                <a:latin typeface="ＭＳ 明朝" panose="02020609040205080304" pitchFamily="17" charset="-128"/>
                <a:ea typeface="ＭＳ 明朝" panose="02020609040205080304" pitchFamily="17" charset="-128"/>
              </a:rPr>
              <a:t>・</a:t>
            </a:r>
            <a:r>
              <a:rPr kumimoji="1" lang="en-US" altLang="ja-JP" sz="1600" u="sng" dirty="0">
                <a:latin typeface="ＭＳ 明朝" panose="02020609040205080304" pitchFamily="17" charset="-128"/>
                <a:ea typeface="ＭＳ 明朝" panose="02020609040205080304" pitchFamily="17" charset="-128"/>
              </a:rPr>
              <a:t>2</a:t>
            </a:r>
            <a:r>
              <a:rPr kumimoji="1" lang="ja-JP" altLang="en-US" sz="1600" u="sng" dirty="0">
                <a:latin typeface="ＭＳ 明朝" panose="02020609040205080304" pitchFamily="17" charset="-128"/>
                <a:ea typeface="ＭＳ 明朝" panose="02020609040205080304" pitchFamily="17" charset="-128"/>
              </a:rPr>
              <a:t>の方の訪問介護と通所介護</a:t>
            </a:r>
            <a:br>
              <a:rPr kumimoji="1" lang="en-US" altLang="ja-JP" sz="1600" u="sng" dirty="0">
                <a:latin typeface="ＭＳ 明朝" panose="02020609040205080304" pitchFamily="17" charset="-128"/>
                <a:ea typeface="ＭＳ 明朝" panose="02020609040205080304" pitchFamily="17" charset="-128"/>
              </a:rPr>
            </a:br>
            <a:r>
              <a:rPr kumimoji="1" lang="ja-JP" altLang="en-US" sz="1600" u="sng" dirty="0">
                <a:latin typeface="ＭＳ 明朝" panose="02020609040205080304" pitchFamily="17" charset="-128"/>
                <a:ea typeface="ＭＳ 明朝" panose="02020609040205080304" pitchFamily="17" charset="-128"/>
              </a:rPr>
              <a:t>　の地域支援事業への移行等について、</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dirty="0"/>
              <a:t>賛成７件　反対７８件　　未記入７件</a:t>
            </a:r>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17</a:t>
            </a:fld>
            <a:endParaRPr kumimoji="1" lang="ja-JP" altLang="en-US"/>
          </a:p>
        </p:txBody>
      </p:sp>
    </p:spTree>
    <p:extLst>
      <p:ext uri="{BB962C8B-B14F-4D97-AF65-F5344CB8AC3E}">
        <p14:creationId xmlns:p14="http://schemas.microsoft.com/office/powerpoint/2010/main" val="3195891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a:solidFill>
                  <a:srgbClr val="FF0000"/>
                </a:solidFill>
                <a:effectLst/>
                <a:latin typeface="游ゴシック" panose="020B0400000000000000" pitchFamily="50" charset="-128"/>
                <a:ea typeface="+mn-ea"/>
              </a:rPr>
              <a:t>移行されることでの影響は、とのコメントでは</a:t>
            </a:r>
          </a:p>
          <a:p>
            <a:pPr algn="l" fontAlgn="ctr"/>
            <a:r>
              <a:rPr lang="ja-JP" altLang="en-US" sz="1600" b="0" i="0" u="none" strike="noStrike" dirty="0">
                <a:solidFill>
                  <a:srgbClr val="000000"/>
                </a:solidFill>
                <a:effectLst/>
                <a:latin typeface="游ゴシック" panose="020B0400000000000000" pitchFamily="50" charset="-128"/>
                <a:ea typeface="+mn-ea"/>
              </a:rPr>
              <a:t>・調査上では、要介護</a:t>
            </a:r>
            <a:r>
              <a:rPr lang="en-US" altLang="ja-JP" sz="1600" b="0" i="0" u="none" strike="noStrike" dirty="0">
                <a:solidFill>
                  <a:srgbClr val="000000"/>
                </a:solidFill>
                <a:effectLst/>
                <a:latin typeface="游ゴシック" panose="020B0400000000000000" pitchFamily="50" charset="-128"/>
                <a:ea typeface="+mn-ea"/>
              </a:rPr>
              <a:t>1.2</a:t>
            </a:r>
            <a:r>
              <a:rPr lang="ja-JP" altLang="en-US" sz="1600" b="0" i="0" u="none" strike="noStrike" dirty="0">
                <a:solidFill>
                  <a:srgbClr val="000000"/>
                </a:solidFill>
                <a:effectLst/>
                <a:latin typeface="游ゴシック" panose="020B0400000000000000" pitchFamily="50" charset="-128"/>
                <a:ea typeface="+mn-ea"/>
              </a:rPr>
              <a:t>は軽いように思われているが、</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　在宅生活している方が多く、転倒、ケガのリスクも</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高く介護者も不安な状態なので、頻回に相談がある</a:t>
            </a:r>
          </a:p>
          <a:p>
            <a:r>
              <a:rPr lang="ja-JP" altLang="en-US" sz="1600" b="0" i="0" u="none" strike="noStrike" dirty="0">
                <a:solidFill>
                  <a:srgbClr val="000000"/>
                </a:solidFill>
                <a:effectLst/>
                <a:latin typeface="游ゴシック" panose="020B0400000000000000" pitchFamily="50" charset="-128"/>
                <a:ea typeface="+mn-ea"/>
              </a:rPr>
              <a:t>・訪問介護→賛成　・通所介護→反対</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・ボランティアや地域の助け合いなど、そんな都合の</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良い事が本当に可能でしょうか。介護サービスが崩壊し</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　ます。　　との意見でした。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18</a:t>
            </a:fld>
            <a:endParaRPr kumimoji="1" lang="ja-JP" altLang="en-US"/>
          </a:p>
        </p:txBody>
      </p:sp>
    </p:spTree>
    <p:extLst>
      <p:ext uri="{BB962C8B-B14F-4D97-AF65-F5344CB8AC3E}">
        <p14:creationId xmlns:p14="http://schemas.microsoft.com/office/powerpoint/2010/main" val="28427437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u="sng" dirty="0">
                <a:latin typeface="ＭＳ 明朝" panose="02020609040205080304" pitchFamily="17" charset="-128"/>
                <a:ea typeface="ＭＳ 明朝" panose="02020609040205080304" pitchFamily="17" charset="-128"/>
              </a:rPr>
              <a:t>事業対象者、要支援１・２の方で　ケアマネジメントで困ったことがありますかで、</a:t>
            </a:r>
            <a:endParaRPr kumimoji="1" lang="en-US" altLang="ja-JP" sz="1600" u="sng" dirty="0">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u="sng" dirty="0">
                <a:latin typeface="ＭＳ 明朝" panose="02020609040205080304" pitchFamily="17" charset="-128"/>
                <a:ea typeface="ＭＳ 明朝" panose="02020609040205080304" pitchFamily="17" charset="-128"/>
              </a:rPr>
              <a:t>困ったことが　ある５６件　なし２７件　未記入９件</a:t>
            </a:r>
            <a:endParaRPr kumimoji="1" lang="en-US" altLang="ja-JP" sz="1600" u="sng" dirty="0">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u="sng" dirty="0">
                <a:latin typeface="ＭＳ 明朝" panose="02020609040205080304" pitchFamily="17" charset="-128"/>
                <a:ea typeface="ＭＳ 明朝" panose="02020609040205080304" pitchFamily="17" charset="-128"/>
              </a:rPr>
              <a:t>未記入の中に、要支援者を受けていない事業所が含まれています。</a:t>
            </a:r>
            <a:endParaRPr kumimoji="1" lang="en-US" altLang="ja-JP" sz="1600" u="sng" dirty="0">
              <a:latin typeface="ＭＳ 明朝" panose="02020609040205080304" pitchFamily="17" charset="-128"/>
              <a:ea typeface="ＭＳ 明朝" panose="02020609040205080304" pitchFamily="17"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19</a:t>
            </a:fld>
            <a:endParaRPr kumimoji="1" lang="ja-JP" altLang="en-US"/>
          </a:p>
        </p:txBody>
      </p:sp>
    </p:spTree>
    <p:extLst>
      <p:ext uri="{BB962C8B-B14F-4D97-AF65-F5344CB8AC3E}">
        <p14:creationId xmlns:p14="http://schemas.microsoft.com/office/powerpoint/2010/main" val="4158331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ja-JP" altLang="en-US" sz="1600" dirty="0">
                <a:latin typeface="ＭＳ 明朝" panose="02020609040205080304" pitchFamily="17" charset="-128"/>
                <a:ea typeface="ＭＳ 明朝" panose="02020609040205080304" pitchFamily="17" charset="-128"/>
              </a:rPr>
              <a:t>２０２４年度は、医療保険・介護保険・障害者総合支援法も改定をむかえる年となります。</a:t>
            </a:r>
            <a:endParaRPr kumimoji="1" lang="en-US" altLang="ja-JP" sz="1600" dirty="0">
              <a:latin typeface="ＭＳ 明朝" panose="02020609040205080304" pitchFamily="17" charset="-128"/>
              <a:ea typeface="ＭＳ 明朝" panose="02020609040205080304" pitchFamily="17" charset="-128"/>
            </a:endParaRPr>
          </a:p>
          <a:p>
            <a:r>
              <a:rPr lang="ja-JP" altLang="en-US" sz="1600" dirty="0">
                <a:latin typeface="ＭＳ 明朝" panose="02020609040205080304" pitchFamily="17" charset="-128"/>
                <a:ea typeface="ＭＳ 明朝" panose="02020609040205080304" pitchFamily="17" charset="-128"/>
              </a:rPr>
              <a:t>介護保険では、利用者負担の原則２割負担、</a:t>
            </a:r>
            <a:endParaRPr lang="en-US" altLang="ja-JP" sz="1600" dirty="0">
              <a:latin typeface="ＭＳ 明朝" panose="02020609040205080304" pitchFamily="17" charset="-128"/>
              <a:ea typeface="ＭＳ 明朝" panose="02020609040205080304" pitchFamily="17" charset="-128"/>
            </a:endParaRPr>
          </a:p>
          <a:p>
            <a:r>
              <a:rPr kumimoji="1" lang="ja-JP" altLang="en-US" sz="1600" dirty="0">
                <a:latin typeface="ＭＳ 明朝" panose="02020609040205080304" pitchFamily="17" charset="-128"/>
                <a:ea typeface="ＭＳ 明朝" panose="02020609040205080304" pitchFamily="17" charset="-128"/>
              </a:rPr>
              <a:t>ケアマネジメントの利用者負担の導入</a:t>
            </a:r>
            <a:endParaRPr kumimoji="1" lang="en-US" altLang="ja-JP" sz="1600" dirty="0">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明朝" panose="02020609040205080304" pitchFamily="17" charset="-128"/>
                <a:ea typeface="ＭＳ 明朝" panose="02020609040205080304" pitchFamily="17" charset="-128"/>
              </a:rPr>
              <a:t>軽度者のサービスを地域支援事業へ移行　など</a:t>
            </a:r>
            <a:endParaRPr lang="en-US" altLang="ja-JP" sz="1600" dirty="0">
              <a:latin typeface="ＭＳ 明朝" panose="02020609040205080304" pitchFamily="17" charset="-128"/>
              <a:ea typeface="ＭＳ 明朝" panose="02020609040205080304" pitchFamily="17" charset="-128"/>
            </a:endParaRPr>
          </a:p>
          <a:p>
            <a:r>
              <a:rPr kumimoji="1" lang="ja-JP" altLang="en-US" sz="1600" dirty="0">
                <a:latin typeface="ＭＳ 明朝" panose="02020609040205080304" pitchFamily="17" charset="-128"/>
                <a:ea typeface="ＭＳ 明朝" panose="02020609040205080304" pitchFamily="17" charset="-128"/>
              </a:rPr>
              <a:t>数多くの改定が議論されています。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2</a:t>
            </a:fld>
            <a:endParaRPr kumimoji="1" lang="ja-JP" altLang="en-US"/>
          </a:p>
        </p:txBody>
      </p:sp>
    </p:spTree>
    <p:extLst>
      <p:ext uri="{BB962C8B-B14F-4D97-AF65-F5344CB8AC3E}">
        <p14:creationId xmlns:p14="http://schemas.microsoft.com/office/powerpoint/2010/main" val="3811128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a:solidFill>
                  <a:srgbClr val="FF0000"/>
                </a:solidFill>
                <a:effectLst/>
                <a:latin typeface="游ゴシック" panose="020B0400000000000000" pitchFamily="50" charset="-128"/>
                <a:ea typeface="+mn-ea"/>
              </a:rPr>
              <a:t>マネジメントで困ったことは</a:t>
            </a:r>
            <a:endParaRPr lang="en-US" altLang="ja-JP" sz="1600" b="0" i="0" u="none" strike="noStrike" dirty="0">
              <a:solidFill>
                <a:srgbClr val="FF0000"/>
              </a:solidFill>
              <a:effectLst/>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a:solidFill>
                  <a:srgbClr val="FF0000"/>
                </a:solidFill>
                <a:effectLst/>
                <a:latin typeface="游ゴシック" panose="020B0400000000000000" pitchFamily="50" charset="-128"/>
                <a:ea typeface="+mn-ea"/>
              </a:rPr>
              <a:t>・自治体（保険者）で手続きが違うことが多く煩雑である</a:t>
            </a:r>
            <a:endParaRPr lang="en-US" altLang="ja-JP" sz="1600" b="0" i="0" u="none" strike="noStrike" dirty="0">
              <a:solidFill>
                <a:srgbClr val="FF0000"/>
              </a:solidFill>
              <a:effectLst/>
              <a:latin typeface="游ゴシック" panose="020B0400000000000000" pitchFamily="50" charset="-128"/>
              <a:ea typeface="+mn-ea"/>
            </a:endParaRPr>
          </a:p>
          <a:p>
            <a:r>
              <a:rPr lang="ja-JP" altLang="en-US" sz="1600" b="0" i="0" u="none" strike="noStrike" dirty="0">
                <a:solidFill>
                  <a:srgbClr val="000000"/>
                </a:solidFill>
                <a:effectLst/>
                <a:latin typeface="游ゴシック" panose="020B0400000000000000" pitchFamily="50" charset="-128"/>
                <a:ea typeface="+mn-ea"/>
              </a:rPr>
              <a:t>・</a:t>
            </a:r>
            <a:r>
              <a:rPr lang="ja-JP" altLang="en-US" sz="1600" b="0" i="0" u="none" strike="noStrike" dirty="0">
                <a:solidFill>
                  <a:srgbClr val="FF0000"/>
                </a:solidFill>
                <a:effectLst/>
                <a:latin typeface="游ゴシック" panose="020B0400000000000000" pitchFamily="50" charset="-128"/>
                <a:ea typeface="+mn-ea"/>
              </a:rPr>
              <a:t>対象事業が少なく、探すのに困った。</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a:t>
            </a:r>
            <a:r>
              <a:rPr lang="ja-JP" altLang="en-US" sz="1600" b="0" i="0" u="none" strike="noStrike" dirty="0">
                <a:solidFill>
                  <a:srgbClr val="FF0000"/>
                </a:solidFill>
                <a:effectLst/>
                <a:latin typeface="游ゴシック" panose="020B0400000000000000" pitchFamily="50" charset="-128"/>
                <a:ea typeface="+mn-ea"/>
              </a:rPr>
              <a:t>予防の利用者は状態が軽くても、独居、身寄りがない</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といった状況が多く、使えるサービスが少なく、ケア</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マネやサービス事業所のボランティア負担がある。</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との意見でした。</a:t>
            </a:r>
            <a:endParaRPr lang="en-US" altLang="ja-JP" sz="1600" b="0" i="0" u="none" strike="noStrike" dirty="0">
              <a:solidFill>
                <a:srgbClr val="FF0000"/>
              </a:solidFill>
              <a:effectLst/>
              <a:latin typeface="游ゴシック" panose="020B0400000000000000" pitchFamily="50" charset="-128"/>
              <a:ea typeface="+mn-ea"/>
            </a:endParaRPr>
          </a:p>
          <a:p>
            <a:pPr algn="l" fontAlgn="ctr"/>
            <a:endParaRPr lang="ja-JP" altLang="en-US" sz="1200" b="0" i="0" u="none" strike="noStrike" dirty="0">
              <a:solidFill>
                <a:srgbClr val="FF0000"/>
              </a:solidFill>
              <a:effectLst/>
              <a:latin typeface="游ゴシック" panose="020B0400000000000000" pitchFamily="50" charset="-128"/>
              <a:ea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20</a:t>
            </a:fld>
            <a:endParaRPr kumimoji="1" lang="ja-JP" altLang="en-US"/>
          </a:p>
        </p:txBody>
      </p:sp>
    </p:spTree>
    <p:extLst>
      <p:ext uri="{BB962C8B-B14F-4D97-AF65-F5344CB8AC3E}">
        <p14:creationId xmlns:p14="http://schemas.microsoft.com/office/powerpoint/2010/main" val="3825912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u="sng" dirty="0">
                <a:latin typeface="ＭＳ 明朝" panose="02020609040205080304" pitchFamily="17" charset="-128"/>
                <a:ea typeface="ＭＳ 明朝" panose="02020609040205080304" pitchFamily="17" charset="-128"/>
              </a:rPr>
              <a:t>事務効率化で、ていげん制緩和について　</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取り組んでいる２１　とりくんでいない７０　　でした</a:t>
            </a:r>
            <a:endParaRPr kumimoji="1" lang="en-US" altLang="ja-JP" sz="1600" u="sng" dirty="0">
              <a:latin typeface="ＭＳ 明朝" panose="02020609040205080304" pitchFamily="17" charset="-128"/>
              <a:ea typeface="ＭＳ 明朝" panose="02020609040205080304" pitchFamily="17"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21</a:t>
            </a:fld>
            <a:endParaRPr kumimoji="1" lang="ja-JP" altLang="en-US"/>
          </a:p>
        </p:txBody>
      </p:sp>
    </p:spTree>
    <p:extLst>
      <p:ext uri="{BB962C8B-B14F-4D97-AF65-F5344CB8AC3E}">
        <p14:creationId xmlns:p14="http://schemas.microsoft.com/office/powerpoint/2010/main" val="16233257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t>取り組んでいる事業所のコメントです。ご参照ください。</a:t>
            </a:r>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22</a:t>
            </a:fld>
            <a:endParaRPr kumimoji="1" lang="ja-JP" altLang="en-US"/>
          </a:p>
        </p:txBody>
      </p:sp>
    </p:spTree>
    <p:extLst>
      <p:ext uri="{BB962C8B-B14F-4D97-AF65-F5344CB8AC3E}">
        <p14:creationId xmlns:p14="http://schemas.microsoft.com/office/powerpoint/2010/main" val="17989043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u="sng" dirty="0">
                <a:latin typeface="ＭＳ 明朝" panose="02020609040205080304" pitchFamily="17" charset="-128"/>
                <a:ea typeface="ＭＳ 明朝" panose="02020609040205080304" pitchFamily="17" charset="-128"/>
              </a:rPr>
              <a:t>文書負担軽減や手続きの効率化について</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取り組んでいる</a:t>
            </a:r>
            <a:r>
              <a:rPr kumimoji="1" lang="en-US" altLang="ja-JP" sz="1600" u="sng" dirty="0">
                <a:latin typeface="ＭＳ 明朝" panose="02020609040205080304" pitchFamily="17" charset="-128"/>
                <a:ea typeface="ＭＳ 明朝" panose="02020609040205080304" pitchFamily="17" charset="-128"/>
              </a:rPr>
              <a:t>21</a:t>
            </a:r>
            <a:r>
              <a:rPr kumimoji="1" lang="ja-JP" altLang="en-US" sz="1600" u="sng" dirty="0">
                <a:latin typeface="ＭＳ 明朝" panose="02020609040205080304" pitchFamily="17" charset="-128"/>
                <a:ea typeface="ＭＳ 明朝" panose="02020609040205080304" pitchFamily="17" charset="-128"/>
              </a:rPr>
              <a:t>　取り組んでいない</a:t>
            </a:r>
            <a:r>
              <a:rPr kumimoji="1" lang="en-US" altLang="ja-JP" sz="1600" u="sng" dirty="0">
                <a:latin typeface="ＭＳ 明朝" panose="02020609040205080304" pitchFamily="17" charset="-128"/>
                <a:ea typeface="ＭＳ 明朝" panose="02020609040205080304" pitchFamily="17" charset="-128"/>
              </a:rPr>
              <a:t>61</a:t>
            </a:r>
            <a:r>
              <a:rPr kumimoji="1" lang="ja-JP" altLang="en-US" sz="1600" u="sng" dirty="0">
                <a:latin typeface="ＭＳ 明朝" panose="02020609040205080304" pitchFamily="17" charset="-128"/>
                <a:ea typeface="ＭＳ 明朝" panose="02020609040205080304" pitchFamily="17" charset="-128"/>
              </a:rPr>
              <a:t>でした</a:t>
            </a:r>
            <a:endParaRPr kumimoji="1" lang="ja-JP" altLang="en-US" sz="1600"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23</a:t>
            </a:fld>
            <a:endParaRPr kumimoji="1" lang="ja-JP" altLang="en-US"/>
          </a:p>
        </p:txBody>
      </p:sp>
    </p:spTree>
    <p:extLst>
      <p:ext uri="{BB962C8B-B14F-4D97-AF65-F5344CB8AC3E}">
        <p14:creationId xmlns:p14="http://schemas.microsoft.com/office/powerpoint/2010/main" val="31310227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取り組んだ内容のコメントはご参照ください</a:t>
            </a:r>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24</a:t>
            </a:fld>
            <a:endParaRPr kumimoji="1" lang="ja-JP" altLang="en-US"/>
          </a:p>
        </p:txBody>
      </p:sp>
    </p:spTree>
    <p:extLst>
      <p:ext uri="{BB962C8B-B14F-4D97-AF65-F5344CB8AC3E}">
        <p14:creationId xmlns:p14="http://schemas.microsoft.com/office/powerpoint/2010/main" val="5783383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ご参照ください。</a:t>
            </a:r>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25</a:t>
            </a:fld>
            <a:endParaRPr kumimoji="1" lang="ja-JP" altLang="en-US"/>
          </a:p>
        </p:txBody>
      </p:sp>
    </p:spTree>
    <p:extLst>
      <p:ext uri="{BB962C8B-B14F-4D97-AF65-F5344CB8AC3E}">
        <p14:creationId xmlns:p14="http://schemas.microsoft.com/office/powerpoint/2010/main" val="3950174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fontAlgn="ctr"/>
            <a:r>
              <a:rPr lang="ja-JP" altLang="en-US" sz="1600" u="none" strike="noStrike" dirty="0">
                <a:effectLst/>
              </a:rPr>
              <a:t>介護報酬改定や介護保険制度に関する不安等　コメントでは、</a:t>
            </a:r>
            <a:endParaRPr lang="en-US" altLang="ja-JP" sz="1600" u="none" strike="noStrike" dirty="0">
              <a:effectLst/>
            </a:endParaRPr>
          </a:p>
          <a:p>
            <a:pPr algn="l" fontAlgn="ctr"/>
            <a:r>
              <a:rPr lang="ja-JP" altLang="en-US" sz="1600" b="0" i="0" u="none" strike="noStrike" dirty="0">
                <a:solidFill>
                  <a:srgbClr val="000000"/>
                </a:solidFill>
                <a:effectLst/>
                <a:latin typeface="游ゴシック" panose="020B0400000000000000" pitchFamily="50" charset="-128"/>
                <a:ea typeface="+mn-ea"/>
              </a:rPr>
              <a:t>ケアマネに求めることが多すぎると感じる。ケアマネ　</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　をする人が少なくなる心配がある。</a:t>
            </a:r>
          </a:p>
          <a:p>
            <a:pPr algn="l" fontAlgn="ctr"/>
            <a:r>
              <a:rPr lang="ja-JP" altLang="en-US" sz="1600" b="0" i="0" u="none" strike="noStrike" dirty="0">
                <a:solidFill>
                  <a:srgbClr val="000000"/>
                </a:solidFill>
                <a:effectLst/>
                <a:latin typeface="游ゴシック" panose="020B0400000000000000" pitchFamily="50" charset="-128"/>
                <a:ea typeface="+mn-ea"/>
              </a:rPr>
              <a:t>要介護</a:t>
            </a:r>
            <a:r>
              <a:rPr lang="en-US" altLang="ja-JP" sz="1600" b="0" i="0" u="none" strike="noStrike" dirty="0">
                <a:solidFill>
                  <a:srgbClr val="000000"/>
                </a:solidFill>
                <a:effectLst/>
                <a:latin typeface="游ゴシック" panose="020B0400000000000000" pitchFamily="50" charset="-128"/>
                <a:ea typeface="+mn-ea"/>
              </a:rPr>
              <a:t>1</a:t>
            </a:r>
            <a:r>
              <a:rPr lang="ja-JP" altLang="en-US" sz="1600" b="0" i="0" u="none" strike="noStrike" dirty="0">
                <a:solidFill>
                  <a:srgbClr val="000000"/>
                </a:solidFill>
                <a:effectLst/>
                <a:latin typeface="游ゴシック" panose="020B0400000000000000" pitchFamily="50" charset="-128"/>
                <a:ea typeface="+mn-ea"/>
              </a:rPr>
              <a:t>・</a:t>
            </a:r>
            <a:r>
              <a:rPr lang="en-US" altLang="ja-JP" sz="1600" b="0" i="0" u="none" strike="noStrike" dirty="0">
                <a:solidFill>
                  <a:srgbClr val="000000"/>
                </a:solidFill>
                <a:effectLst/>
                <a:latin typeface="游ゴシック" panose="020B0400000000000000" pitchFamily="50" charset="-128"/>
                <a:ea typeface="+mn-ea"/>
              </a:rPr>
              <a:t>2</a:t>
            </a:r>
            <a:r>
              <a:rPr lang="ja-JP" altLang="en-US" sz="1600" b="0" i="0" u="none" strike="noStrike" dirty="0">
                <a:solidFill>
                  <a:srgbClr val="000000"/>
                </a:solidFill>
                <a:effectLst/>
                <a:latin typeface="游ゴシック" panose="020B0400000000000000" pitchFamily="50" charset="-128"/>
                <a:ea typeface="+mn-ea"/>
              </a:rPr>
              <a:t>が地域支援事業への移行となる</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　と、単独の居宅支援事業所は成り立ちません。</a:t>
            </a: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26</a:t>
            </a:fld>
            <a:endParaRPr kumimoji="1" lang="ja-JP" altLang="en-US"/>
          </a:p>
        </p:txBody>
      </p:sp>
    </p:spTree>
    <p:extLst>
      <p:ext uri="{BB962C8B-B14F-4D97-AF65-F5344CB8AC3E}">
        <p14:creationId xmlns:p14="http://schemas.microsoft.com/office/powerpoint/2010/main" val="5907267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fontAlgn="ctr"/>
            <a:r>
              <a:rPr lang="ja-JP" altLang="en-US" sz="1600" b="0" i="0" u="none" strike="noStrike" dirty="0">
                <a:solidFill>
                  <a:srgbClr val="FF0000"/>
                </a:solidFill>
                <a:effectLst/>
                <a:latin typeface="游ゴシック" panose="020B0400000000000000" pitchFamily="50" charset="-128"/>
                <a:ea typeface="+mn-ea"/>
              </a:rPr>
              <a:t>当事業所は離島であり</a:t>
            </a:r>
            <a:r>
              <a:rPr lang="ja-JP" altLang="en-US" sz="1600" b="0" i="0" u="none" strike="noStrike" dirty="0">
                <a:solidFill>
                  <a:srgbClr val="000000"/>
                </a:solidFill>
                <a:effectLst/>
                <a:latin typeface="游ゴシック" panose="020B0400000000000000" pitchFamily="50" charset="-128"/>
                <a:ea typeface="+mn-ea"/>
              </a:rPr>
              <a:t>これまでの</a:t>
            </a:r>
            <a:r>
              <a:rPr lang="ja-JP" altLang="en-US" sz="1600" b="0" i="0" u="none" strike="noStrike" dirty="0">
                <a:solidFill>
                  <a:srgbClr val="FF0000"/>
                </a:solidFill>
                <a:effectLst/>
                <a:latin typeface="游ゴシック" panose="020B0400000000000000" pitchFamily="50" charset="-128"/>
                <a:ea typeface="+mn-ea"/>
              </a:rPr>
              <a:t>サービスと同じで単価が下がる</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のは世の中の逆行だと思うし職員確保が難しくなる。</a:t>
            </a:r>
          </a:p>
          <a:p>
            <a:pPr algn="l" fontAlgn="ctr"/>
            <a:r>
              <a:rPr lang="ja-JP" altLang="en-US" sz="1600" b="0" i="0" u="none" strike="noStrike" dirty="0">
                <a:solidFill>
                  <a:srgbClr val="FF0000"/>
                </a:solidFill>
                <a:effectLst/>
                <a:latin typeface="游ゴシック" panose="020B0400000000000000" pitchFamily="50" charset="-128"/>
                <a:ea typeface="+mn-ea"/>
              </a:rPr>
              <a:t>金銭的余裕のある方もない方もすべての</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人が利用できる制度であってほしい</a:t>
            </a:r>
            <a:endParaRPr kumimoji="1" lang="ja-JP" altLang="en-US" sz="1600"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27</a:t>
            </a:fld>
            <a:endParaRPr kumimoji="1" lang="ja-JP" altLang="en-US"/>
          </a:p>
        </p:txBody>
      </p:sp>
    </p:spTree>
    <p:extLst>
      <p:ext uri="{BB962C8B-B14F-4D97-AF65-F5344CB8AC3E}">
        <p14:creationId xmlns:p14="http://schemas.microsoft.com/office/powerpoint/2010/main" val="33512091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fontAlgn="ctr"/>
            <a:r>
              <a:rPr lang="ja-JP" altLang="en-US" sz="1600" b="0" i="0" u="none" strike="noStrike" dirty="0">
                <a:solidFill>
                  <a:srgbClr val="000000"/>
                </a:solidFill>
                <a:effectLst/>
                <a:latin typeface="游ゴシック" panose="020B0400000000000000" pitchFamily="50" charset="-128"/>
                <a:ea typeface="+mn-ea"/>
              </a:rPr>
              <a:t>・</a:t>
            </a:r>
            <a:r>
              <a:rPr lang="ja-JP" altLang="en-US" sz="1600" b="0" i="0" u="none" strike="noStrike" dirty="0">
                <a:solidFill>
                  <a:srgbClr val="FF0000"/>
                </a:solidFill>
                <a:effectLst/>
                <a:latin typeface="游ゴシック" panose="020B0400000000000000" pitchFamily="50" charset="-128"/>
                <a:ea typeface="+mn-ea"/>
              </a:rPr>
              <a:t>介護保険の理念（社会で支える）から少しずつ方向が</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それてきました。今後更にそのずれた方向に進んでい</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く可能性があります。財源の確保を国に要求したいで</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す。国民も負担しています。</a:t>
            </a:r>
          </a:p>
          <a:p>
            <a:r>
              <a:rPr kumimoji="1" lang="ja-JP" altLang="en-US" sz="1600" dirty="0"/>
              <a:t>ケアマネジャーの視点からみる、現状や不安について</a:t>
            </a:r>
            <a:endParaRPr kumimoji="1" lang="en-US" altLang="ja-JP" sz="1600" dirty="0"/>
          </a:p>
          <a:p>
            <a:r>
              <a:rPr kumimoji="1" lang="ja-JP" altLang="en-US" sz="1600" dirty="0"/>
              <a:t>多くのコメントがありました。</a:t>
            </a:r>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28</a:t>
            </a:fld>
            <a:endParaRPr kumimoji="1" lang="ja-JP" altLang="en-US"/>
          </a:p>
        </p:txBody>
      </p:sp>
    </p:spTree>
    <p:extLst>
      <p:ext uri="{BB962C8B-B14F-4D97-AF65-F5344CB8AC3E}">
        <p14:creationId xmlns:p14="http://schemas.microsoft.com/office/powerpoint/2010/main" val="25075435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ja-JP" altLang="en-US" sz="1200" dirty="0">
                <a:latin typeface="ＭＳ 明朝" panose="02020609040205080304" pitchFamily="17" charset="-128"/>
                <a:ea typeface="ＭＳ 明朝" panose="02020609040205080304" pitchFamily="17" charset="-128"/>
              </a:rPr>
              <a:t>まとめ</a:t>
            </a:r>
            <a:endParaRPr lang="en-US" altLang="ja-JP" sz="1200" dirty="0">
              <a:latin typeface="ＭＳ 明朝" panose="02020609040205080304" pitchFamily="17" charset="-128"/>
              <a:ea typeface="ＭＳ 明朝" panose="02020609040205080304" pitchFamily="17" charset="-128"/>
            </a:endParaRPr>
          </a:p>
          <a:p>
            <a:pPr marL="0" indent="0">
              <a:buNone/>
            </a:pPr>
            <a:r>
              <a:rPr lang="ja-JP" altLang="en-US" sz="1200" dirty="0">
                <a:latin typeface="ＭＳ 明朝" panose="02020609040205080304" pitchFamily="17" charset="-128"/>
                <a:ea typeface="ＭＳ 明朝" panose="02020609040205080304" pitchFamily="17" charset="-128"/>
              </a:rPr>
              <a:t>アンケート結果より、</a:t>
            </a:r>
            <a:r>
              <a:rPr lang="ja-JP" altLang="en-US" sz="1200" dirty="0">
                <a:solidFill>
                  <a:srgbClr val="FF0000"/>
                </a:solidFill>
                <a:latin typeface="ＭＳ 明朝" panose="02020609040205080304" pitchFamily="17" charset="-128"/>
                <a:ea typeface="ＭＳ 明朝" panose="02020609040205080304" pitchFamily="17" charset="-128"/>
              </a:rPr>
              <a:t>ケアプラン有料化賛成</a:t>
            </a:r>
            <a:r>
              <a:rPr lang="en-US" altLang="ja-JP" sz="1200" dirty="0">
                <a:solidFill>
                  <a:srgbClr val="FF0000"/>
                </a:solidFill>
                <a:latin typeface="ＭＳ 明朝" panose="02020609040205080304" pitchFamily="17" charset="-128"/>
                <a:ea typeface="ＭＳ 明朝" panose="02020609040205080304" pitchFamily="17" charset="-128"/>
              </a:rPr>
              <a:t>6</a:t>
            </a:r>
            <a:r>
              <a:rPr lang="ja-JP" altLang="en-US" sz="1200" dirty="0">
                <a:solidFill>
                  <a:srgbClr val="FF0000"/>
                </a:solidFill>
                <a:latin typeface="ＭＳ 明朝" panose="02020609040205080304" pitchFamily="17" charset="-128"/>
                <a:ea typeface="ＭＳ 明朝" panose="02020609040205080304" pitchFamily="17" charset="-128"/>
              </a:rPr>
              <a:t>件、反対</a:t>
            </a:r>
            <a:r>
              <a:rPr lang="en-US" altLang="ja-JP" sz="1200" dirty="0">
                <a:solidFill>
                  <a:srgbClr val="FF0000"/>
                </a:solidFill>
                <a:latin typeface="ＭＳ 明朝" panose="02020609040205080304" pitchFamily="17" charset="-128"/>
                <a:ea typeface="ＭＳ 明朝" panose="02020609040205080304" pitchFamily="17" charset="-128"/>
              </a:rPr>
              <a:t>83</a:t>
            </a:r>
            <a:r>
              <a:rPr lang="ja-JP" altLang="en-US" sz="1200" dirty="0">
                <a:solidFill>
                  <a:srgbClr val="FF0000"/>
                </a:solidFill>
                <a:latin typeface="ＭＳ 明朝" panose="02020609040205080304" pitchFamily="17" charset="-128"/>
                <a:ea typeface="ＭＳ 明朝" panose="02020609040205080304" pitchFamily="17" charset="-128"/>
              </a:rPr>
              <a:t>件。</a:t>
            </a:r>
            <a:endParaRPr lang="en-US" altLang="ja-JP" sz="1200" dirty="0">
              <a:solidFill>
                <a:srgbClr val="FF0000"/>
              </a:solidFill>
              <a:latin typeface="ＭＳ 明朝" panose="02020609040205080304" pitchFamily="17" charset="-128"/>
              <a:ea typeface="ＭＳ 明朝" panose="02020609040205080304" pitchFamily="17" charset="-128"/>
            </a:endParaRPr>
          </a:p>
          <a:p>
            <a:pPr marL="0" indent="0">
              <a:buNone/>
            </a:pPr>
            <a:r>
              <a:rPr lang="ja-JP" altLang="en-US" sz="1200" dirty="0">
                <a:latin typeface="ＭＳ 明朝" panose="02020609040205080304" pitchFamily="17" charset="-128"/>
                <a:ea typeface="ＭＳ 明朝" panose="02020609040205080304" pitchFamily="17" charset="-128"/>
              </a:rPr>
              <a:t>また、</a:t>
            </a:r>
            <a:r>
              <a:rPr lang="ja-JP" altLang="en-US" sz="1200" dirty="0">
                <a:solidFill>
                  <a:srgbClr val="0070C0"/>
                </a:solidFill>
                <a:latin typeface="ＭＳ 明朝" panose="02020609040205080304" pitchFamily="17" charset="-128"/>
                <a:ea typeface="ＭＳ 明朝" panose="02020609040205080304" pitchFamily="17" charset="-128"/>
              </a:rPr>
              <a:t>自己負担原則２割負担賛成</a:t>
            </a:r>
            <a:r>
              <a:rPr lang="en-US" altLang="ja-JP" sz="1200" dirty="0">
                <a:solidFill>
                  <a:srgbClr val="0070C0"/>
                </a:solidFill>
                <a:latin typeface="ＭＳ 明朝" panose="02020609040205080304" pitchFamily="17" charset="-128"/>
                <a:ea typeface="ＭＳ 明朝" panose="02020609040205080304" pitchFamily="17" charset="-128"/>
              </a:rPr>
              <a:t>7</a:t>
            </a:r>
            <a:r>
              <a:rPr lang="ja-JP" altLang="en-US" sz="1200" dirty="0">
                <a:solidFill>
                  <a:srgbClr val="0070C0"/>
                </a:solidFill>
                <a:latin typeface="ＭＳ 明朝" panose="02020609040205080304" pitchFamily="17" charset="-128"/>
                <a:ea typeface="ＭＳ 明朝" panose="02020609040205080304" pitchFamily="17" charset="-128"/>
              </a:rPr>
              <a:t>件、反対</a:t>
            </a:r>
            <a:r>
              <a:rPr lang="en-US" altLang="ja-JP" sz="1200" dirty="0">
                <a:solidFill>
                  <a:srgbClr val="0070C0"/>
                </a:solidFill>
                <a:latin typeface="ＭＳ 明朝" panose="02020609040205080304" pitchFamily="17" charset="-128"/>
                <a:ea typeface="ＭＳ 明朝" panose="02020609040205080304" pitchFamily="17" charset="-128"/>
              </a:rPr>
              <a:t>83</a:t>
            </a:r>
            <a:r>
              <a:rPr lang="ja-JP" altLang="en-US" sz="1200" dirty="0">
                <a:solidFill>
                  <a:srgbClr val="0070C0"/>
                </a:solidFill>
                <a:latin typeface="ＭＳ 明朝" panose="02020609040205080304" pitchFamily="17" charset="-128"/>
                <a:ea typeface="ＭＳ 明朝" panose="02020609040205080304" pitchFamily="17" charset="-128"/>
              </a:rPr>
              <a:t>件</a:t>
            </a:r>
            <a:r>
              <a:rPr lang="ja-JP" altLang="en-US" sz="1200" dirty="0">
                <a:latin typeface="ＭＳ 明朝" panose="02020609040205080304" pitchFamily="17" charset="-128"/>
                <a:ea typeface="ＭＳ 明朝" panose="02020609040205080304" pitchFamily="17" charset="-128"/>
              </a:rPr>
              <a:t>の結果になりました。</a:t>
            </a:r>
            <a:endParaRPr lang="en-US" altLang="ja-JP" sz="1200" dirty="0">
              <a:latin typeface="ＭＳ 明朝" panose="02020609040205080304" pitchFamily="17" charset="-128"/>
              <a:ea typeface="ＭＳ 明朝" panose="02020609040205080304" pitchFamily="17" charset="-128"/>
            </a:endParaRPr>
          </a:p>
          <a:p>
            <a:pPr marL="0" indent="0">
              <a:buNone/>
            </a:pPr>
            <a:r>
              <a:rPr lang="ja-JP" altLang="en-US" sz="1200" dirty="0">
                <a:latin typeface="ＭＳ 明朝" panose="02020609040205080304" pitchFamily="17" charset="-128"/>
                <a:ea typeface="ＭＳ 明朝" panose="02020609040205080304" pitchFamily="17" charset="-128"/>
              </a:rPr>
              <a:t>　ケアプラン有料化賛成コメントで、「ケアマネジャーの処遇改善加算新設などにつながる可能性があれば、ぜひ検討すべき」</a:t>
            </a:r>
            <a:endParaRPr lang="en-US" altLang="ja-JP" sz="1200" dirty="0">
              <a:latin typeface="ＭＳ 明朝" panose="02020609040205080304" pitchFamily="17" charset="-128"/>
              <a:ea typeface="ＭＳ 明朝" panose="02020609040205080304" pitchFamily="17" charset="-128"/>
            </a:endParaRPr>
          </a:p>
          <a:p>
            <a:pPr marL="0" indent="0">
              <a:buNone/>
            </a:pPr>
            <a:r>
              <a:rPr lang="ja-JP" altLang="en-US" sz="1200" dirty="0">
                <a:latin typeface="ＭＳ 明朝" panose="02020609040205080304" pitchFamily="17" charset="-128"/>
                <a:ea typeface="ＭＳ 明朝" panose="02020609040205080304" pitchFamily="17" charset="-128"/>
              </a:rPr>
              <a:t>「ケアマネの質の向上には有料化賛成」との意見があり、</a:t>
            </a:r>
            <a:r>
              <a:rPr lang="ja-JP" altLang="en-US" sz="1200" dirty="0">
                <a:solidFill>
                  <a:srgbClr val="FF0000"/>
                </a:solidFill>
                <a:latin typeface="ＭＳ 明朝" panose="02020609040205080304" pitchFamily="17" charset="-128"/>
                <a:ea typeface="ＭＳ 明朝" panose="02020609040205080304" pitchFamily="17" charset="-128"/>
              </a:rPr>
              <a:t>ケアマネジャー処遇改善等も、今後重要な取り組みになりま</a:t>
            </a:r>
            <a:r>
              <a:rPr lang="ja-JP" altLang="en-US" sz="1200" dirty="0">
                <a:latin typeface="ＭＳ 明朝" panose="02020609040205080304" pitchFamily="17" charset="-128"/>
                <a:ea typeface="ＭＳ 明朝" panose="02020609040205080304" pitchFamily="17" charset="-128"/>
              </a:rPr>
              <a:t>す。</a:t>
            </a:r>
            <a:endParaRPr lang="en-US" altLang="ja-JP" sz="1200" dirty="0">
              <a:latin typeface="ＭＳ 明朝" panose="02020609040205080304" pitchFamily="17" charset="-128"/>
              <a:ea typeface="ＭＳ 明朝" panose="02020609040205080304" pitchFamily="17" charset="-128"/>
            </a:endParaRPr>
          </a:p>
          <a:p>
            <a:pPr marL="0" indent="0">
              <a:buNone/>
            </a:pPr>
            <a:r>
              <a:rPr lang="ja-JP" altLang="en-US" sz="1200" dirty="0">
                <a:latin typeface="ＭＳ 明朝" panose="02020609040205080304" pitchFamily="17" charset="-128"/>
                <a:ea typeface="ＭＳ 明朝" panose="02020609040205080304" pitchFamily="17" charset="-128"/>
              </a:rPr>
              <a:t>　有料化反対のコメントとして、「</a:t>
            </a:r>
            <a:r>
              <a:rPr lang="ja-JP" altLang="ja-JP" sz="1200" dirty="0">
                <a:latin typeface="ＭＳ 明朝" panose="02020609040205080304" pitchFamily="17" charset="-128"/>
                <a:ea typeface="ＭＳ 明朝" panose="02020609040205080304" pitchFamily="17" charset="-128"/>
              </a:rPr>
              <a:t>有料化すると、利用者・家族の意見が強くなり</a:t>
            </a:r>
            <a:r>
              <a:rPr lang="ja-JP" altLang="en-US" sz="1200" dirty="0">
                <a:latin typeface="ＭＳ 明朝" panose="02020609040205080304" pitchFamily="17" charset="-128"/>
                <a:ea typeface="ＭＳ 明朝" panose="02020609040205080304" pitchFamily="17" charset="-128"/>
              </a:rPr>
              <a:t>、</a:t>
            </a:r>
            <a:r>
              <a:rPr lang="ja-JP" altLang="ja-JP" sz="1200" dirty="0">
                <a:solidFill>
                  <a:srgbClr val="FF0000"/>
                </a:solidFill>
                <a:latin typeface="ＭＳ 明朝" panose="02020609040205080304" pitchFamily="17" charset="-128"/>
                <a:ea typeface="ＭＳ 明朝" panose="02020609040205080304" pitchFamily="17" charset="-128"/>
              </a:rPr>
              <a:t>不必要なサービスの導入や専門職の意見が軽視される</a:t>
            </a:r>
            <a:r>
              <a:rPr lang="ja-JP" altLang="en-US" sz="1200" dirty="0">
                <a:solidFill>
                  <a:srgbClr val="FF0000"/>
                </a:solidFill>
                <a:latin typeface="ＭＳ 明朝" panose="02020609040205080304" pitchFamily="17" charset="-128"/>
                <a:ea typeface="ＭＳ 明朝" panose="02020609040205080304" pitchFamily="17" charset="-128"/>
              </a:rPr>
              <a:t>」</a:t>
            </a:r>
            <a:endParaRPr lang="en-US" altLang="ja-JP" sz="1200" dirty="0">
              <a:latin typeface="ＭＳ 明朝" panose="02020609040205080304" pitchFamily="17" charset="-128"/>
              <a:ea typeface="ＭＳ 明朝" panose="02020609040205080304" pitchFamily="17" charset="-128"/>
            </a:endParaRPr>
          </a:p>
          <a:p>
            <a:pPr marL="0" indent="0">
              <a:buNone/>
            </a:pPr>
            <a:r>
              <a:rPr lang="ja-JP" altLang="en-US" sz="1200" dirty="0">
                <a:latin typeface="ＭＳ 明朝" panose="02020609040205080304" pitchFamily="17" charset="-128"/>
                <a:ea typeface="ＭＳ 明朝" panose="02020609040205080304" pitchFamily="17" charset="-128"/>
              </a:rPr>
              <a:t>「利用料の徴収など、事業所の業務負担が増える」との意見がありました。</a:t>
            </a:r>
            <a:endParaRPr lang="en-US" altLang="ja-JP" sz="1200" dirty="0">
              <a:latin typeface="ＭＳ 明朝" panose="02020609040205080304" pitchFamily="17" charset="-128"/>
              <a:ea typeface="ＭＳ 明朝" panose="02020609040205080304" pitchFamily="17"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29</a:t>
            </a:fld>
            <a:endParaRPr kumimoji="1" lang="ja-JP" altLang="en-US"/>
          </a:p>
        </p:txBody>
      </p:sp>
    </p:spTree>
    <p:extLst>
      <p:ext uri="{BB962C8B-B14F-4D97-AF65-F5344CB8AC3E}">
        <p14:creationId xmlns:p14="http://schemas.microsoft.com/office/powerpoint/2010/main" val="3749242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明朝" panose="02020609040205080304" pitchFamily="17" charset="-128"/>
                <a:ea typeface="ＭＳ 明朝" panose="02020609040205080304" pitchFamily="17" charset="-128"/>
              </a:rPr>
              <a:t>沖縄県民主医療機関連合会・沖縄医療生活協同組合では、毎年目的別に、介護事業所にアンケート調査をおこなっています。</a:t>
            </a:r>
            <a:endParaRPr kumimoji="1" lang="ja-JP" altLang="en-US" sz="1600" dirty="0"/>
          </a:p>
          <a:p>
            <a:pPr marL="0" indent="0">
              <a:buNone/>
            </a:pPr>
            <a:r>
              <a:rPr lang="ja-JP" altLang="en-US" sz="1600" u="sng" dirty="0">
                <a:latin typeface="ＭＳ 明朝" panose="02020609040205080304" pitchFamily="17" charset="-128"/>
                <a:ea typeface="ＭＳ 明朝" panose="02020609040205080304" pitchFamily="17" charset="-128"/>
              </a:rPr>
              <a:t>今回の、調査目的は、</a:t>
            </a:r>
            <a:endParaRPr lang="en-US" altLang="ja-JP" sz="1600" u="sng" dirty="0">
              <a:latin typeface="ＭＳ 明朝" panose="02020609040205080304" pitchFamily="17" charset="-128"/>
              <a:ea typeface="ＭＳ 明朝" panose="02020609040205080304" pitchFamily="17" charset="-128"/>
            </a:endParaRPr>
          </a:p>
          <a:p>
            <a:pPr marL="0" indent="0">
              <a:buNone/>
            </a:pPr>
            <a:r>
              <a:rPr lang="ja-JP" altLang="en-US" sz="1600" dirty="0">
                <a:latin typeface="ＭＳ 明朝" panose="02020609040205080304" pitchFamily="17" charset="-128"/>
                <a:ea typeface="ＭＳ 明朝" panose="02020609040205080304" pitchFamily="17" charset="-128"/>
              </a:rPr>
              <a:t>　現在審議中の改定内容が法制化となった場合、利用者様への影響について、介護支援専門員　ケアマネジャー　に従事している方の意見をお聞かせ頂き、</a:t>
            </a:r>
            <a:endParaRPr lang="en-US" altLang="ja-JP" sz="1600" dirty="0">
              <a:latin typeface="ＭＳ 明朝" panose="02020609040205080304" pitchFamily="17" charset="-128"/>
              <a:ea typeface="ＭＳ 明朝" panose="02020609040205080304" pitchFamily="17" charset="-128"/>
            </a:endParaRPr>
          </a:p>
          <a:p>
            <a:pPr marL="0" indent="0">
              <a:buNone/>
            </a:pPr>
            <a:r>
              <a:rPr lang="ja-JP" altLang="en-US" sz="1600" dirty="0">
                <a:latin typeface="ＭＳ 明朝" panose="02020609040205080304" pitchFamily="17" charset="-128"/>
                <a:ea typeface="ＭＳ 明朝" panose="02020609040205080304" pitchFamily="17" charset="-128"/>
              </a:rPr>
              <a:t>現状の把握や、今後の介護保険制度に関する不安等を、　　</a:t>
            </a:r>
            <a:endParaRPr lang="en-US" altLang="ja-JP" sz="1600" dirty="0">
              <a:latin typeface="ＭＳ 明朝" panose="02020609040205080304" pitchFamily="17" charset="-128"/>
              <a:ea typeface="ＭＳ 明朝" panose="02020609040205080304" pitchFamily="17" charset="-128"/>
            </a:endParaRPr>
          </a:p>
          <a:p>
            <a:pPr marL="0" indent="0">
              <a:buNone/>
            </a:pPr>
            <a:r>
              <a:rPr lang="ja-JP" altLang="en-US" sz="1600" dirty="0">
                <a:latin typeface="ＭＳ 明朝" panose="02020609040205080304" pitchFamily="17" charset="-128"/>
                <a:ea typeface="ＭＳ 明朝" panose="02020609040205080304" pitchFamily="17" charset="-128"/>
              </a:rPr>
              <a:t>国や自治体の制度充実を要望する運動につなげる目的で調査を行いました。</a:t>
            </a:r>
            <a:endParaRPr lang="en-US" altLang="ja-JP" sz="160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3</a:t>
            </a:fld>
            <a:endParaRPr kumimoji="1" lang="ja-JP" altLang="en-US"/>
          </a:p>
        </p:txBody>
      </p:sp>
    </p:spTree>
    <p:extLst>
      <p:ext uri="{BB962C8B-B14F-4D97-AF65-F5344CB8AC3E}">
        <p14:creationId xmlns:p14="http://schemas.microsoft.com/office/powerpoint/2010/main" val="26644312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ja-JP" altLang="en-US" sz="1600" dirty="0">
                <a:latin typeface="ＭＳ 明朝" panose="02020609040205080304" pitchFamily="17" charset="-128"/>
                <a:ea typeface="ＭＳ 明朝" panose="02020609040205080304" pitchFamily="17" charset="-128"/>
              </a:rPr>
              <a:t>反対コメントで　「利用者の自己負担が増えると金銭的に必要なサービスを受けられなくなる」</a:t>
            </a:r>
            <a:endParaRPr lang="en-US" altLang="ja-JP" sz="1600" dirty="0">
              <a:latin typeface="ＭＳ 明朝" panose="02020609040205080304" pitchFamily="17" charset="-128"/>
              <a:ea typeface="ＭＳ 明朝" panose="02020609040205080304" pitchFamily="17" charset="-128"/>
            </a:endParaRPr>
          </a:p>
          <a:p>
            <a:pPr marL="0" indent="0">
              <a:buNone/>
            </a:pPr>
            <a:r>
              <a:rPr lang="ja-JP" altLang="en-US" sz="1600" dirty="0">
                <a:latin typeface="ＭＳ 明朝" panose="02020609040205080304" pitchFamily="17" charset="-128"/>
                <a:ea typeface="ＭＳ 明朝" panose="02020609040205080304" pitchFamily="17" charset="-128"/>
              </a:rPr>
              <a:t>「利用控えが考えられる」との意見が多くありました。</a:t>
            </a:r>
            <a:endParaRPr lang="en-US" altLang="ja-JP" sz="1600" dirty="0">
              <a:latin typeface="ＭＳ 明朝" panose="02020609040205080304" pitchFamily="17" charset="-128"/>
              <a:ea typeface="ＭＳ 明朝" panose="02020609040205080304" pitchFamily="17" charset="-128"/>
            </a:endParaRPr>
          </a:p>
          <a:p>
            <a:pPr marL="0" indent="0">
              <a:buNone/>
            </a:pPr>
            <a:r>
              <a:rPr lang="ja-JP" altLang="en-US" sz="1600" dirty="0">
                <a:latin typeface="ＭＳ 明朝" panose="02020609040205080304" pitchFamily="17" charset="-128"/>
                <a:ea typeface="ＭＳ 明朝" panose="02020609040205080304" pitchFamily="17" charset="-128"/>
              </a:rPr>
              <a:t>　また、現時点でも、利用料支払い困難で、介護サービスの利用の控えが、通所リハビリ・通所介護・訪問看護・訪問介護等であることがわかりました。</a:t>
            </a:r>
            <a:endParaRPr lang="en-US" altLang="ja-JP" sz="1600" dirty="0">
              <a:latin typeface="ＭＳ 明朝" panose="02020609040205080304" pitchFamily="17" charset="-128"/>
              <a:ea typeface="ＭＳ 明朝" panose="02020609040205080304" pitchFamily="17" charset="-128"/>
            </a:endParaRPr>
          </a:p>
          <a:p>
            <a:pPr marL="0" indent="0">
              <a:buNone/>
            </a:pPr>
            <a:r>
              <a:rPr lang="ja-JP" altLang="en-US" sz="1600" dirty="0">
                <a:latin typeface="ＭＳ 明朝" panose="02020609040205080304" pitchFamily="17" charset="-128"/>
                <a:ea typeface="ＭＳ 明朝" panose="02020609040205080304" pitchFamily="17" charset="-128"/>
              </a:rPr>
              <a:t>　このことから、</a:t>
            </a:r>
            <a:r>
              <a:rPr lang="ja-JP" altLang="en-US" sz="1600" dirty="0">
                <a:solidFill>
                  <a:srgbClr val="FF0000"/>
                </a:solidFill>
                <a:latin typeface="ＭＳ 明朝" panose="02020609040205080304" pitchFamily="17" charset="-128"/>
                <a:ea typeface="ＭＳ 明朝" panose="02020609040205080304" pitchFamily="17" charset="-128"/>
              </a:rPr>
              <a:t>経済的状況により</a:t>
            </a:r>
            <a:r>
              <a:rPr lang="ja-JP" altLang="en-US" sz="1600" dirty="0">
                <a:latin typeface="ＭＳ 明朝" panose="02020609040205080304" pitchFamily="17" charset="-128"/>
                <a:ea typeface="ＭＳ 明朝" panose="02020609040205080304" pitchFamily="17" charset="-128"/>
              </a:rPr>
              <a:t>、今以上に介護を受ける権利が奪われることが懸念されます。</a:t>
            </a:r>
            <a:endParaRPr lang="en-US" altLang="ja-JP" sz="1600" dirty="0">
              <a:latin typeface="ＭＳ 明朝" panose="02020609040205080304" pitchFamily="17" charset="-128"/>
              <a:ea typeface="ＭＳ 明朝" panose="02020609040205080304" pitchFamily="17"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30</a:t>
            </a:fld>
            <a:endParaRPr kumimoji="1" lang="ja-JP" altLang="en-US"/>
          </a:p>
        </p:txBody>
      </p:sp>
    </p:spTree>
    <p:extLst>
      <p:ext uri="{BB962C8B-B14F-4D97-AF65-F5344CB8AC3E}">
        <p14:creationId xmlns:p14="http://schemas.microsoft.com/office/powerpoint/2010/main" val="30594047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fontAlgn="ctr">
              <a:buNone/>
            </a:pPr>
            <a:r>
              <a:rPr lang="ja-JP" altLang="en-US" sz="1600" dirty="0">
                <a:solidFill>
                  <a:srgbClr val="FF0000"/>
                </a:solidFill>
                <a:latin typeface="ＭＳ 明朝" panose="02020609040205080304" pitchFamily="17" charset="-128"/>
                <a:ea typeface="ＭＳ 明朝" panose="02020609040205080304" pitchFamily="17" charset="-128"/>
              </a:rPr>
              <a:t>要介護</a:t>
            </a:r>
            <a:r>
              <a:rPr lang="en-US" altLang="ja-JP" sz="1600" dirty="0">
                <a:solidFill>
                  <a:srgbClr val="FF0000"/>
                </a:solidFill>
                <a:latin typeface="ＭＳ 明朝" panose="02020609040205080304" pitchFamily="17" charset="-128"/>
                <a:ea typeface="ＭＳ 明朝" panose="02020609040205080304" pitchFamily="17" charset="-128"/>
              </a:rPr>
              <a:t>1</a:t>
            </a:r>
            <a:r>
              <a:rPr lang="ja-JP" altLang="en-US" sz="1600" dirty="0">
                <a:solidFill>
                  <a:srgbClr val="FF0000"/>
                </a:solidFill>
                <a:latin typeface="ＭＳ 明朝" panose="02020609040205080304" pitchFamily="17" charset="-128"/>
                <a:ea typeface="ＭＳ 明朝" panose="02020609040205080304" pitchFamily="17" charset="-128"/>
              </a:rPr>
              <a:t>・</a:t>
            </a:r>
            <a:r>
              <a:rPr lang="en-US" altLang="ja-JP" sz="1600" dirty="0">
                <a:solidFill>
                  <a:srgbClr val="FF0000"/>
                </a:solidFill>
                <a:latin typeface="ＭＳ 明朝" panose="02020609040205080304" pitchFamily="17" charset="-128"/>
                <a:ea typeface="ＭＳ 明朝" panose="02020609040205080304" pitchFamily="17" charset="-128"/>
              </a:rPr>
              <a:t>2</a:t>
            </a:r>
            <a:r>
              <a:rPr lang="ja-JP" altLang="en-US" sz="1600" dirty="0">
                <a:solidFill>
                  <a:srgbClr val="FF0000"/>
                </a:solidFill>
                <a:latin typeface="ＭＳ 明朝" panose="02020609040205080304" pitchFamily="17" charset="-128"/>
                <a:ea typeface="ＭＳ 明朝" panose="02020609040205080304" pitchFamily="17" charset="-128"/>
              </a:rPr>
              <a:t>の地域支援事業への移行等</a:t>
            </a:r>
            <a:r>
              <a:rPr lang="ja-JP" altLang="en-US" sz="1600" dirty="0">
                <a:latin typeface="ＭＳ 明朝" panose="02020609040205080304" pitchFamily="17" charset="-128"/>
                <a:ea typeface="ＭＳ 明朝" panose="02020609040205080304" pitchFamily="17" charset="-128"/>
              </a:rPr>
              <a:t>について、</a:t>
            </a:r>
            <a:r>
              <a:rPr lang="ja-JP" altLang="en-US" sz="1600" dirty="0">
                <a:solidFill>
                  <a:srgbClr val="FF0000"/>
                </a:solidFill>
                <a:latin typeface="ＭＳ 明朝" panose="02020609040205080304" pitchFamily="17" charset="-128"/>
                <a:ea typeface="ＭＳ 明朝" panose="02020609040205080304" pitchFamily="17" charset="-128"/>
              </a:rPr>
              <a:t>賛成</a:t>
            </a:r>
            <a:r>
              <a:rPr lang="en-US" altLang="ja-JP" sz="1600" dirty="0">
                <a:solidFill>
                  <a:srgbClr val="FF0000"/>
                </a:solidFill>
                <a:latin typeface="ＭＳ 明朝" panose="02020609040205080304" pitchFamily="17" charset="-128"/>
                <a:ea typeface="ＭＳ 明朝" panose="02020609040205080304" pitchFamily="17" charset="-128"/>
              </a:rPr>
              <a:t>7</a:t>
            </a:r>
            <a:r>
              <a:rPr lang="ja-JP" altLang="en-US" sz="1600" dirty="0">
                <a:solidFill>
                  <a:srgbClr val="FF0000"/>
                </a:solidFill>
                <a:latin typeface="ＭＳ 明朝" panose="02020609040205080304" pitchFamily="17" charset="-128"/>
                <a:ea typeface="ＭＳ 明朝" panose="02020609040205080304" pitchFamily="17" charset="-128"/>
              </a:rPr>
              <a:t>件、反対</a:t>
            </a:r>
            <a:r>
              <a:rPr lang="en-US" altLang="ja-JP" sz="1600" dirty="0">
                <a:solidFill>
                  <a:srgbClr val="FF0000"/>
                </a:solidFill>
                <a:latin typeface="ＭＳ 明朝" panose="02020609040205080304" pitchFamily="17" charset="-128"/>
                <a:ea typeface="ＭＳ 明朝" panose="02020609040205080304" pitchFamily="17" charset="-128"/>
              </a:rPr>
              <a:t>78</a:t>
            </a:r>
            <a:r>
              <a:rPr lang="ja-JP" altLang="en-US" sz="1600" dirty="0">
                <a:solidFill>
                  <a:srgbClr val="FF0000"/>
                </a:solidFill>
                <a:latin typeface="ＭＳ 明朝" panose="02020609040205080304" pitchFamily="17" charset="-128"/>
                <a:ea typeface="ＭＳ 明朝" panose="02020609040205080304" pitchFamily="17" charset="-128"/>
              </a:rPr>
              <a:t>件</a:t>
            </a:r>
            <a:r>
              <a:rPr lang="ja-JP" altLang="en-US" sz="1600" dirty="0">
                <a:latin typeface="ＭＳ 明朝" panose="02020609040205080304" pitchFamily="17" charset="-128"/>
                <a:ea typeface="ＭＳ 明朝" panose="02020609040205080304" pitchFamily="17" charset="-128"/>
              </a:rPr>
              <a:t>。</a:t>
            </a:r>
            <a:endParaRPr lang="en-US" altLang="ja-JP" sz="1600" dirty="0">
              <a:latin typeface="ＭＳ 明朝" panose="02020609040205080304" pitchFamily="17" charset="-128"/>
              <a:ea typeface="ＭＳ 明朝" panose="02020609040205080304" pitchFamily="17" charset="-128"/>
            </a:endParaRPr>
          </a:p>
          <a:p>
            <a:pPr marL="0" indent="0" fontAlgn="ctr">
              <a:buNone/>
            </a:pPr>
            <a:r>
              <a:rPr lang="ja-JP" altLang="en-US" sz="1600" dirty="0">
                <a:latin typeface="ＭＳ 明朝" panose="02020609040205080304" pitchFamily="17" charset="-128"/>
                <a:ea typeface="ＭＳ 明朝" panose="02020609040205080304" pitchFamily="17" charset="-128"/>
              </a:rPr>
              <a:t>反対意見は「必要なサービスの制限で、本人の身体レベル低下や、家族の負担増加の恐れがある」</a:t>
            </a:r>
            <a:endParaRPr lang="en-US" altLang="ja-JP" sz="1600" dirty="0">
              <a:latin typeface="ＭＳ 明朝" panose="02020609040205080304" pitchFamily="17" charset="-128"/>
              <a:ea typeface="ＭＳ 明朝" panose="02020609040205080304" pitchFamily="17" charset="-128"/>
            </a:endParaRPr>
          </a:p>
          <a:p>
            <a:pPr marL="0" indent="0" fontAlgn="ctr">
              <a:buNone/>
            </a:pPr>
            <a:r>
              <a:rPr lang="ja-JP" altLang="en-US" sz="1600" dirty="0">
                <a:latin typeface="ＭＳ 明朝" panose="02020609040205080304" pitchFamily="17" charset="-128"/>
                <a:ea typeface="ＭＳ 明朝" panose="02020609040205080304" pitchFamily="17" charset="-128"/>
              </a:rPr>
              <a:t>「地域支援事業になると、</a:t>
            </a:r>
            <a:r>
              <a:rPr lang="ja-JP" altLang="en-US" sz="1600" dirty="0">
                <a:solidFill>
                  <a:srgbClr val="000000"/>
                </a:solidFill>
                <a:latin typeface="ＭＳ 明朝" panose="02020609040205080304" pitchFamily="17" charset="-128"/>
                <a:ea typeface="ＭＳ 明朝" panose="02020609040205080304" pitchFamily="17" charset="-128"/>
              </a:rPr>
              <a:t>市町村により財源問題等で偏りが出る」「移行されて、それを受け入れる事業所があるのか」</a:t>
            </a:r>
            <a:endParaRPr lang="en-US" altLang="ja-JP" sz="1600" dirty="0">
              <a:solidFill>
                <a:srgbClr val="000000"/>
              </a:solidFill>
              <a:latin typeface="ＭＳ 明朝" panose="02020609040205080304" pitchFamily="17" charset="-128"/>
              <a:ea typeface="ＭＳ 明朝" panose="02020609040205080304" pitchFamily="17" charset="-128"/>
            </a:endParaRPr>
          </a:p>
          <a:p>
            <a:pPr marL="0" indent="0" fontAlgn="ctr">
              <a:buNone/>
            </a:pPr>
            <a:r>
              <a:rPr lang="ja-JP" altLang="en-US" sz="1600" dirty="0">
                <a:solidFill>
                  <a:srgbClr val="000000"/>
                </a:solidFill>
                <a:latin typeface="ＭＳ 明朝" panose="02020609040205080304" pitchFamily="17" charset="-128"/>
                <a:ea typeface="ＭＳ 明朝" panose="02020609040205080304" pitchFamily="17" charset="-128"/>
              </a:rPr>
              <a:t>また、経営が厳しくなり事業閉鎖が考えられる。との意見がありました。</a:t>
            </a:r>
            <a:endParaRPr lang="en-US" altLang="ja-JP" sz="1600" dirty="0">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明朝" panose="02020609040205080304" pitchFamily="17" charset="-128"/>
                <a:ea typeface="ＭＳ 明朝" panose="02020609040205080304" pitchFamily="17" charset="-128"/>
              </a:rPr>
              <a:t>　現在も対象事業所が少なく苦慮している状況の中、</a:t>
            </a:r>
            <a:endParaRPr lang="en-US" altLang="ja-JP" sz="1600" dirty="0">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明朝" panose="02020609040205080304" pitchFamily="17" charset="-128"/>
                <a:ea typeface="ＭＳ 明朝" panose="02020609040205080304" pitchFamily="17" charset="-128"/>
              </a:rPr>
              <a:t>今後移行されると、利用制限や必要なサービスが受けられないことによる利用者への不利益が考えられます。</a:t>
            </a:r>
            <a:endParaRPr lang="en-US" altLang="ja-JP" sz="1600" dirty="0">
              <a:latin typeface="ＭＳ 明朝" panose="02020609040205080304" pitchFamily="17" charset="-128"/>
              <a:ea typeface="ＭＳ 明朝" panose="02020609040205080304" pitchFamily="17" charset="-128"/>
            </a:endParaRPr>
          </a:p>
          <a:p>
            <a:pPr marL="0" indent="0">
              <a:buNone/>
            </a:pPr>
            <a:endParaRPr lang="en-US" altLang="ja-JP" sz="1600" dirty="0">
              <a:latin typeface="ＭＳ 明朝" panose="02020609040205080304" pitchFamily="17" charset="-128"/>
              <a:ea typeface="ＭＳ 明朝" panose="02020609040205080304" pitchFamily="17"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31</a:t>
            </a:fld>
            <a:endParaRPr kumimoji="1" lang="ja-JP" altLang="en-US"/>
          </a:p>
        </p:txBody>
      </p:sp>
    </p:spTree>
    <p:extLst>
      <p:ext uri="{BB962C8B-B14F-4D97-AF65-F5344CB8AC3E}">
        <p14:creationId xmlns:p14="http://schemas.microsoft.com/office/powerpoint/2010/main" val="15241402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lnSpc>
                <a:spcPct val="100000"/>
              </a:lnSpc>
              <a:spcBef>
                <a:spcPts val="0"/>
              </a:spcBef>
              <a:buNone/>
              <a:defRPr/>
            </a:pPr>
            <a:r>
              <a:rPr lang="ja-JP" altLang="en-US" sz="1600" dirty="0">
                <a:latin typeface="ＭＳ 明朝" panose="02020609040205080304" pitchFamily="17" charset="-128"/>
                <a:ea typeface="ＭＳ 明朝" panose="02020609040205080304" pitchFamily="17" charset="-128"/>
              </a:rPr>
              <a:t>居宅介護支援事業所のケマネジャーの業務は多岐に渡っています。研修受講も義務で、費用もかかります。</a:t>
            </a:r>
            <a:endParaRPr lang="en-US" altLang="ja-JP" sz="1600" dirty="0">
              <a:latin typeface="ＭＳ 明朝" panose="02020609040205080304" pitchFamily="17" charset="-128"/>
              <a:ea typeface="ＭＳ 明朝" panose="02020609040205080304" pitchFamily="17" charset="-128"/>
            </a:endParaRPr>
          </a:p>
          <a:p>
            <a:pPr marL="0" lvl="0" indent="0">
              <a:lnSpc>
                <a:spcPct val="100000"/>
              </a:lnSpc>
              <a:spcBef>
                <a:spcPts val="0"/>
              </a:spcBef>
              <a:buNone/>
              <a:defRPr/>
            </a:pPr>
            <a:r>
              <a:rPr lang="en-US" altLang="ja-JP" sz="1600" dirty="0">
                <a:latin typeface="ＭＳ 明朝" panose="02020609040205080304" pitchFamily="17" charset="-128"/>
                <a:ea typeface="ＭＳ 明朝" panose="02020609040205080304" pitchFamily="17" charset="-128"/>
              </a:rPr>
              <a:t>ICT</a:t>
            </a:r>
            <a:r>
              <a:rPr lang="ja-JP" altLang="en-US" sz="1600" dirty="0">
                <a:latin typeface="ＭＳ 明朝" panose="02020609040205080304" pitchFamily="17" charset="-128"/>
                <a:ea typeface="ＭＳ 明朝" panose="02020609040205080304" pitchFamily="17" charset="-128"/>
              </a:rPr>
              <a:t>活用や事務職員配置等の</a:t>
            </a:r>
            <a:r>
              <a:rPr lang="ja-JP" altLang="en-US" sz="1600" dirty="0"/>
              <a:t>事務効率化や、</a:t>
            </a:r>
            <a:r>
              <a:rPr lang="ja-JP" altLang="en-US" sz="1600" dirty="0">
                <a:latin typeface="ＭＳ 明朝" panose="02020609040205080304" pitchFamily="17" charset="-128"/>
                <a:ea typeface="ＭＳ 明朝" panose="02020609040205080304" pitchFamily="17" charset="-128"/>
              </a:rPr>
              <a:t>文書負担軽減や手続きの効率化は必要と感じていますが、</a:t>
            </a:r>
            <a:endParaRPr lang="en-US" altLang="ja-JP" sz="1600" dirty="0">
              <a:latin typeface="ＭＳ 明朝" panose="02020609040205080304" pitchFamily="17" charset="-128"/>
              <a:ea typeface="ＭＳ 明朝" panose="02020609040205080304" pitchFamily="17" charset="-128"/>
            </a:endParaRPr>
          </a:p>
          <a:p>
            <a:pPr marL="0" lvl="0" indent="0">
              <a:lnSpc>
                <a:spcPct val="100000"/>
              </a:lnSpc>
              <a:spcBef>
                <a:spcPts val="0"/>
              </a:spcBef>
              <a:buNone/>
              <a:defRPr/>
            </a:pPr>
            <a:r>
              <a:rPr lang="ja-JP" altLang="en-US" sz="1600" dirty="0">
                <a:latin typeface="ＭＳ 明朝" panose="02020609040205080304" pitchFamily="17" charset="-128"/>
                <a:ea typeface="ＭＳ 明朝" panose="02020609040205080304" pitchFamily="17" charset="-128"/>
              </a:rPr>
              <a:t>約７割の事業所が対応できていないのが現状です。</a:t>
            </a:r>
            <a:endParaRPr lang="en-US" altLang="ja-JP" sz="1600" dirty="0">
              <a:latin typeface="ＭＳ 明朝" panose="02020609040205080304" pitchFamily="17" charset="-128"/>
              <a:ea typeface="ＭＳ 明朝" panose="02020609040205080304" pitchFamily="17" charset="-128"/>
            </a:endParaRPr>
          </a:p>
          <a:p>
            <a:pPr marL="0" lvl="0" indent="0">
              <a:lnSpc>
                <a:spcPct val="100000"/>
              </a:lnSpc>
              <a:spcBef>
                <a:spcPts val="0"/>
              </a:spcBef>
              <a:buNone/>
              <a:defRPr/>
            </a:pPr>
            <a:r>
              <a:rPr lang="ja-JP" altLang="en-US" sz="1600" dirty="0">
                <a:latin typeface="ＭＳ 明朝" panose="02020609040205080304" pitchFamily="17" charset="-128"/>
                <a:ea typeface="ＭＳ 明朝" panose="02020609040205080304" pitchFamily="17" charset="-128"/>
              </a:rPr>
              <a:t>　その要因として、少数体制の事業所では経営的に厳しい状況もあり、</a:t>
            </a:r>
            <a:endParaRPr lang="en-US" altLang="ja-JP" sz="1600" dirty="0">
              <a:latin typeface="ＭＳ 明朝" panose="02020609040205080304" pitchFamily="17" charset="-128"/>
              <a:ea typeface="ＭＳ 明朝" panose="02020609040205080304" pitchFamily="17" charset="-128"/>
            </a:endParaRPr>
          </a:p>
          <a:p>
            <a:pPr marL="0" lvl="0" indent="0">
              <a:lnSpc>
                <a:spcPct val="100000"/>
              </a:lnSpc>
              <a:spcBef>
                <a:spcPts val="0"/>
              </a:spcBef>
              <a:buNone/>
              <a:defRPr/>
            </a:pPr>
            <a:r>
              <a:rPr lang="ja-JP" altLang="en-US" sz="1600" dirty="0">
                <a:latin typeface="ＭＳ 明朝" panose="02020609040205080304" pitchFamily="17" charset="-128"/>
                <a:ea typeface="ＭＳ 明朝" panose="02020609040205080304" pitchFamily="17" charset="-128"/>
              </a:rPr>
              <a:t>事務職員の配置や人材確保が困難な状況もあります。</a:t>
            </a:r>
            <a:endParaRPr lang="en-US" altLang="ja-JP" sz="1600" dirty="0">
              <a:latin typeface="ＭＳ 明朝" panose="02020609040205080304" pitchFamily="17" charset="-128"/>
              <a:ea typeface="ＭＳ 明朝" panose="02020609040205080304" pitchFamily="17" charset="-128"/>
            </a:endParaRPr>
          </a:p>
          <a:p>
            <a:pPr marL="0" lvl="0" indent="0">
              <a:lnSpc>
                <a:spcPct val="100000"/>
              </a:lnSpc>
              <a:spcBef>
                <a:spcPts val="0"/>
              </a:spcBef>
              <a:buNone/>
              <a:defRPr/>
            </a:pPr>
            <a:r>
              <a:rPr lang="ja-JP" altLang="en-US" sz="1600" dirty="0">
                <a:latin typeface="ＭＳ 明朝" panose="02020609040205080304" pitchFamily="17" charset="-128"/>
                <a:ea typeface="ＭＳ 明朝" panose="02020609040205080304" pitchFamily="17" charset="-128"/>
              </a:rPr>
              <a:t>ケアマネジャーの負担が増すことで、担い手育成にも影響することが考えられます　</a:t>
            </a:r>
            <a:endParaRPr lang="ja-JP" altLang="en-US" sz="1600" dirty="0"/>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32</a:t>
            </a:fld>
            <a:endParaRPr kumimoji="1" lang="ja-JP" altLang="en-US"/>
          </a:p>
        </p:txBody>
      </p:sp>
    </p:spTree>
    <p:extLst>
      <p:ext uri="{BB962C8B-B14F-4D97-AF65-F5344CB8AC3E}">
        <p14:creationId xmlns:p14="http://schemas.microsoft.com/office/powerpoint/2010/main" val="31569728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ja-JP" altLang="en-US" sz="1600" b="0" dirty="0">
                <a:solidFill>
                  <a:schemeClr val="tx1"/>
                </a:solidFill>
                <a:latin typeface="ＭＳ 明朝" panose="02020609040205080304" pitchFamily="17" charset="-128"/>
                <a:ea typeface="ＭＳ 明朝" panose="02020609040205080304" pitchFamily="17" charset="-128"/>
              </a:rPr>
              <a:t>おわりに</a:t>
            </a:r>
            <a:endParaRPr kumimoji="1" lang="en-US" altLang="ja-JP" sz="1600" b="0" dirty="0">
              <a:solidFill>
                <a:schemeClr val="tx1"/>
              </a:solidFill>
              <a:latin typeface="ＭＳ 明朝" panose="02020609040205080304" pitchFamily="17" charset="-128"/>
              <a:ea typeface="ＭＳ 明朝" panose="02020609040205080304" pitchFamily="17" charset="-128"/>
            </a:endParaRPr>
          </a:p>
          <a:p>
            <a:pPr marL="0" indent="0">
              <a:buNone/>
            </a:pPr>
            <a:r>
              <a:rPr kumimoji="1" lang="ja-JP" altLang="en-US" sz="1600" b="0" dirty="0">
                <a:latin typeface="ＭＳ 明朝" panose="02020609040205080304" pitchFamily="17" charset="-128"/>
                <a:ea typeface="ＭＳ 明朝" panose="02020609040205080304" pitchFamily="17" charset="-128"/>
              </a:rPr>
              <a:t>今回、居宅介護支援事業所に、アンケートをお願いしました。</a:t>
            </a:r>
            <a:endParaRPr kumimoji="1" lang="en-US" altLang="ja-JP" sz="1600" b="0" dirty="0">
              <a:latin typeface="ＭＳ 明朝" panose="02020609040205080304" pitchFamily="17" charset="-128"/>
              <a:ea typeface="ＭＳ 明朝" panose="02020609040205080304" pitchFamily="17" charset="-128"/>
            </a:endParaRPr>
          </a:p>
          <a:p>
            <a:pPr marL="0" indent="0">
              <a:buNone/>
            </a:pPr>
            <a:r>
              <a:rPr kumimoji="1" lang="ja-JP" altLang="en-US" sz="1600" b="0" dirty="0">
                <a:latin typeface="ＭＳ 明朝" panose="02020609040205080304" pitchFamily="17" charset="-128"/>
                <a:ea typeface="ＭＳ 明朝" panose="02020609040205080304" pitchFamily="17" charset="-128"/>
              </a:rPr>
              <a:t>ケアマネジャーから沢山のご意見をお聞かせいただき、利用者、ご家族のために奮闘</a:t>
            </a:r>
            <a:r>
              <a:rPr lang="ja-JP" altLang="en-US" sz="1600" b="0" dirty="0">
                <a:latin typeface="ＭＳ 明朝" panose="02020609040205080304" pitchFamily="17" charset="-128"/>
                <a:ea typeface="ＭＳ 明朝" panose="02020609040205080304" pitchFamily="17" charset="-128"/>
              </a:rPr>
              <a:t>されて</a:t>
            </a:r>
            <a:r>
              <a:rPr kumimoji="1" lang="ja-JP" altLang="en-US" sz="1600" b="0" dirty="0">
                <a:latin typeface="ＭＳ 明朝" panose="02020609040205080304" pitchFamily="17" charset="-128"/>
                <a:ea typeface="ＭＳ 明朝" panose="02020609040205080304" pitchFamily="17" charset="-128"/>
              </a:rPr>
              <a:t>いるのがわかりました。</a:t>
            </a:r>
            <a:r>
              <a:rPr lang="ja-JP" altLang="en-US" sz="1600" b="0" dirty="0">
                <a:latin typeface="ＭＳ 明朝" panose="02020609040205080304" pitchFamily="17" charset="-128"/>
                <a:ea typeface="ＭＳ 明朝" panose="02020609040205080304" pitchFamily="17" charset="-128"/>
              </a:rPr>
              <a:t>　</a:t>
            </a:r>
            <a:endParaRPr kumimoji="1" lang="en-US" altLang="ja-JP" sz="1600" b="0" dirty="0">
              <a:latin typeface="ＭＳ 明朝" panose="02020609040205080304" pitchFamily="17" charset="-128"/>
              <a:ea typeface="ＭＳ 明朝" panose="02020609040205080304" pitchFamily="17" charset="-128"/>
            </a:endParaRPr>
          </a:p>
          <a:p>
            <a:pPr marL="0" indent="0">
              <a:buNone/>
            </a:pPr>
            <a:r>
              <a:rPr lang="ja-JP" altLang="en-US" sz="1600" b="0" dirty="0">
                <a:latin typeface="ＭＳ 明朝" panose="02020609040205080304" pitchFamily="17" charset="-128"/>
                <a:ea typeface="ＭＳ 明朝" panose="02020609040205080304" pitchFamily="17" charset="-128"/>
              </a:rPr>
              <a:t>　介護を必要としている方が、安心して利用できる介護保険制度に、</a:t>
            </a:r>
            <a:endParaRPr lang="en-US" altLang="ja-JP" sz="1600" b="0" dirty="0">
              <a:latin typeface="ＭＳ 明朝" panose="02020609040205080304" pitchFamily="17" charset="-128"/>
              <a:ea typeface="ＭＳ 明朝" panose="02020609040205080304" pitchFamily="17" charset="-128"/>
            </a:endParaRPr>
          </a:p>
          <a:p>
            <a:pPr marL="0" indent="0">
              <a:buNone/>
            </a:pPr>
            <a:r>
              <a:rPr lang="ja-JP" altLang="en-US" sz="1600" b="0" dirty="0">
                <a:latin typeface="ＭＳ 明朝" panose="02020609040205080304" pitchFamily="17" charset="-128"/>
                <a:ea typeface="ＭＳ 明朝" panose="02020609040205080304" pitchFamily="17" charset="-128"/>
              </a:rPr>
              <a:t>また、すべての介護・福祉従事者の処遇改善等に、</a:t>
            </a:r>
            <a:endParaRPr lang="en-US" altLang="ja-JP" sz="1600" b="0" dirty="0">
              <a:latin typeface="ＭＳ 明朝" panose="02020609040205080304" pitchFamily="17" charset="-128"/>
              <a:ea typeface="ＭＳ 明朝" panose="02020609040205080304" pitchFamily="17" charset="-128"/>
            </a:endParaRPr>
          </a:p>
          <a:p>
            <a:pPr marL="0" indent="0">
              <a:buNone/>
            </a:pPr>
            <a:r>
              <a:rPr lang="ja-JP" altLang="en-US" sz="1600" b="0" dirty="0">
                <a:latin typeface="ＭＳ 明朝" panose="02020609040205080304" pitchFamily="17" charset="-128"/>
                <a:ea typeface="ＭＳ 明朝" panose="02020609040205080304" pitchFamily="17" charset="-128"/>
              </a:rPr>
              <a:t>アンケート結果を基に、</a:t>
            </a:r>
            <a:r>
              <a:rPr kumimoji="1" lang="ja-JP" altLang="en-US" sz="1600" b="0" dirty="0">
                <a:latin typeface="ＭＳ 明朝" panose="02020609040205080304" pitchFamily="17" charset="-128"/>
                <a:ea typeface="ＭＳ 明朝" panose="02020609040205080304" pitchFamily="17" charset="-128"/>
              </a:rPr>
              <a:t>国や自治体への制度充実を要望する運動につなげていきます。</a:t>
            </a:r>
            <a:endParaRPr lang="en-US" altLang="ja-JP" sz="1600" b="0" dirty="0">
              <a:latin typeface="ＭＳ 明朝" panose="02020609040205080304" pitchFamily="17" charset="-128"/>
              <a:ea typeface="ＭＳ 明朝" panose="02020609040205080304" pitchFamily="17" charset="-128"/>
            </a:endParaRPr>
          </a:p>
          <a:p>
            <a:pPr marL="0" indent="0">
              <a:buNone/>
            </a:pPr>
            <a:r>
              <a:rPr lang="ja-JP" altLang="en-US" sz="1600" b="0" dirty="0">
                <a:latin typeface="ＭＳ 明朝" panose="02020609040205080304" pitchFamily="17" charset="-128"/>
                <a:ea typeface="ＭＳ 明朝" panose="02020609040205080304" pitchFamily="17" charset="-128"/>
              </a:rPr>
              <a:t>アンケートご協力感謝いたします</a:t>
            </a:r>
            <a:endParaRPr kumimoji="1" lang="ja-JP" altLang="en-US" sz="1600" b="0" dirty="0">
              <a:latin typeface="ＭＳ 明朝" panose="02020609040205080304" pitchFamily="17" charset="-128"/>
              <a:ea typeface="ＭＳ 明朝" panose="02020609040205080304" pitchFamily="17" charset="-128"/>
            </a:endParaRPr>
          </a:p>
          <a:p>
            <a:endParaRPr kumimoji="1" lang="en-US" altLang="ja-JP" sz="1600" b="0" dirty="0">
              <a:solidFill>
                <a:schemeClr val="tx1"/>
              </a:solidFill>
              <a:latin typeface="ＭＳ 明朝" panose="02020609040205080304" pitchFamily="17" charset="-128"/>
              <a:ea typeface="ＭＳ 明朝" panose="02020609040205080304" pitchFamily="17"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33</a:t>
            </a:fld>
            <a:endParaRPr kumimoji="1" lang="ja-JP" altLang="en-US"/>
          </a:p>
        </p:txBody>
      </p:sp>
    </p:spTree>
    <p:extLst>
      <p:ext uri="{BB962C8B-B14F-4D97-AF65-F5344CB8AC3E}">
        <p14:creationId xmlns:p14="http://schemas.microsoft.com/office/powerpoint/2010/main" val="41526882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34</a:t>
            </a:fld>
            <a:endParaRPr kumimoji="1" lang="ja-JP" altLang="en-US"/>
          </a:p>
        </p:txBody>
      </p:sp>
    </p:spTree>
    <p:extLst>
      <p:ext uri="{BB962C8B-B14F-4D97-AF65-F5344CB8AC3E}">
        <p14:creationId xmlns:p14="http://schemas.microsoft.com/office/powerpoint/2010/main" val="23220981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35</a:t>
            </a:fld>
            <a:endParaRPr kumimoji="1" lang="ja-JP" altLang="en-US"/>
          </a:p>
        </p:txBody>
      </p:sp>
    </p:spTree>
    <p:extLst>
      <p:ext uri="{BB962C8B-B14F-4D97-AF65-F5344CB8AC3E}">
        <p14:creationId xmlns:p14="http://schemas.microsoft.com/office/powerpoint/2010/main" val="32592007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36</a:t>
            </a:fld>
            <a:endParaRPr kumimoji="1" lang="ja-JP" altLang="en-US"/>
          </a:p>
        </p:txBody>
      </p:sp>
    </p:spTree>
    <p:extLst>
      <p:ext uri="{BB962C8B-B14F-4D97-AF65-F5344CB8AC3E}">
        <p14:creationId xmlns:p14="http://schemas.microsoft.com/office/powerpoint/2010/main" val="20779341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dirty="0">
              <a:solidFill>
                <a:srgbClr val="FF0000"/>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37</a:t>
            </a:fld>
            <a:endParaRPr kumimoji="1" lang="ja-JP" altLang="en-US"/>
          </a:p>
        </p:txBody>
      </p:sp>
    </p:spTree>
    <p:extLst>
      <p:ext uri="{BB962C8B-B14F-4D97-AF65-F5344CB8AC3E}">
        <p14:creationId xmlns:p14="http://schemas.microsoft.com/office/powerpoint/2010/main" val="23141335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dirty="0">
              <a:solidFill>
                <a:srgbClr val="FF0000"/>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38</a:t>
            </a:fld>
            <a:endParaRPr kumimoji="1" lang="ja-JP" altLang="en-US"/>
          </a:p>
        </p:txBody>
      </p:sp>
    </p:spTree>
    <p:extLst>
      <p:ext uri="{BB962C8B-B14F-4D97-AF65-F5344CB8AC3E}">
        <p14:creationId xmlns:p14="http://schemas.microsoft.com/office/powerpoint/2010/main" val="21434002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39</a:t>
            </a:fld>
            <a:endParaRPr kumimoji="1" lang="ja-JP" altLang="en-US"/>
          </a:p>
        </p:txBody>
      </p:sp>
    </p:spTree>
    <p:extLst>
      <p:ext uri="{BB962C8B-B14F-4D97-AF65-F5344CB8AC3E}">
        <p14:creationId xmlns:p14="http://schemas.microsoft.com/office/powerpoint/2010/main" val="3342462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solidFill>
                  <a:schemeClr val="tx1"/>
                </a:solidFill>
                <a:latin typeface="ＭＳ 明朝" panose="02020609040205080304" pitchFamily="17" charset="-128"/>
                <a:ea typeface="ＭＳ 明朝" panose="02020609040205080304" pitchFamily="17" charset="-128"/>
              </a:rPr>
              <a:t>調査方法として、</a:t>
            </a:r>
            <a:endParaRPr kumimoji="1" lang="en-US" altLang="ja-JP" sz="1600" dirty="0">
              <a:solidFill>
                <a:schemeClr val="tx1"/>
              </a:solidFill>
              <a:latin typeface="ＭＳ 明朝" panose="02020609040205080304" pitchFamily="17" charset="-128"/>
              <a:ea typeface="ＭＳ 明朝" panose="02020609040205080304" pitchFamily="17" charset="-128"/>
            </a:endParaRPr>
          </a:p>
          <a:p>
            <a:r>
              <a:rPr kumimoji="1" lang="ja-JP" altLang="en-US" sz="1600" dirty="0">
                <a:solidFill>
                  <a:schemeClr val="tx1"/>
                </a:solidFill>
                <a:latin typeface="ＭＳ 明朝" panose="02020609040205080304" pitchFamily="17" charset="-128"/>
                <a:ea typeface="ＭＳ 明朝" panose="02020609040205080304" pitchFamily="17" charset="-128"/>
              </a:rPr>
              <a:t>　沖縄県のホームページより抽出した、県内の全居宅介護支援事業所５０４件に</a:t>
            </a:r>
            <a:endParaRPr kumimoji="1" lang="en-US" altLang="ja-JP" sz="1600" dirty="0">
              <a:solidFill>
                <a:schemeClr val="tx1"/>
              </a:solidFill>
              <a:latin typeface="ＭＳ 明朝" panose="02020609040205080304" pitchFamily="17" charset="-128"/>
              <a:ea typeface="ＭＳ 明朝" panose="02020609040205080304" pitchFamily="17" charset="-128"/>
            </a:endParaRPr>
          </a:p>
          <a:p>
            <a:r>
              <a:rPr kumimoji="1" lang="ja-JP" altLang="en-US" sz="1600" dirty="0">
                <a:solidFill>
                  <a:schemeClr val="tx1"/>
                </a:solidFill>
                <a:latin typeface="ＭＳ 明朝" panose="02020609040205080304" pitchFamily="17" charset="-128"/>
                <a:ea typeface="ＭＳ 明朝" panose="02020609040205080304" pitchFamily="17" charset="-128"/>
              </a:rPr>
              <a:t>　アンケートを送付し依頼しました。</a:t>
            </a:r>
            <a:endParaRPr kumimoji="1" lang="en-US" altLang="ja-JP" sz="1600" dirty="0">
              <a:solidFill>
                <a:schemeClr val="tx1"/>
              </a:solidFill>
              <a:latin typeface="ＭＳ 明朝" panose="02020609040205080304" pitchFamily="17" charset="-128"/>
              <a:ea typeface="ＭＳ 明朝" panose="02020609040205080304" pitchFamily="17" charset="-128"/>
            </a:endParaRPr>
          </a:p>
          <a:p>
            <a:r>
              <a:rPr kumimoji="1" lang="ja-JP" altLang="en-US" sz="1600" dirty="0">
                <a:solidFill>
                  <a:schemeClr val="tx1"/>
                </a:solidFill>
                <a:latin typeface="ＭＳ 明朝" panose="02020609040205080304" pitchFamily="17" charset="-128"/>
                <a:ea typeface="ＭＳ 明朝" panose="02020609040205080304" pitchFamily="17" charset="-128"/>
              </a:rPr>
              <a:t>調査期間：</a:t>
            </a:r>
            <a:r>
              <a:rPr kumimoji="1" lang="en-US" altLang="ja-JP" sz="1600" dirty="0">
                <a:solidFill>
                  <a:schemeClr val="tx1"/>
                </a:solidFill>
                <a:latin typeface="ＭＳ 明朝" panose="02020609040205080304" pitchFamily="17" charset="-128"/>
                <a:ea typeface="ＭＳ 明朝" panose="02020609040205080304" pitchFamily="17" charset="-128"/>
              </a:rPr>
              <a:t>2022</a:t>
            </a:r>
            <a:r>
              <a:rPr kumimoji="1" lang="ja-JP" altLang="en-US" sz="1600" dirty="0">
                <a:solidFill>
                  <a:schemeClr val="tx1"/>
                </a:solidFill>
                <a:latin typeface="ＭＳ 明朝" panose="02020609040205080304" pitchFamily="17" charset="-128"/>
                <a:ea typeface="ＭＳ 明朝" panose="02020609040205080304" pitchFamily="17" charset="-128"/>
              </a:rPr>
              <a:t>年</a:t>
            </a:r>
            <a:r>
              <a:rPr kumimoji="1" lang="en-US" altLang="ja-JP" sz="1600" dirty="0">
                <a:solidFill>
                  <a:schemeClr val="tx1"/>
                </a:solidFill>
                <a:latin typeface="ＭＳ 明朝" panose="02020609040205080304" pitchFamily="17" charset="-128"/>
                <a:ea typeface="ＭＳ 明朝" panose="02020609040205080304" pitchFamily="17" charset="-128"/>
              </a:rPr>
              <a:t>9</a:t>
            </a:r>
            <a:r>
              <a:rPr kumimoji="1" lang="ja-JP" altLang="en-US" sz="1600" dirty="0">
                <a:solidFill>
                  <a:schemeClr val="tx1"/>
                </a:solidFill>
                <a:latin typeface="ＭＳ 明朝" panose="02020609040205080304" pitchFamily="17" charset="-128"/>
                <a:ea typeface="ＭＳ 明朝" panose="02020609040205080304" pitchFamily="17" charset="-128"/>
              </a:rPr>
              <a:t>月</a:t>
            </a:r>
            <a:r>
              <a:rPr kumimoji="1" lang="en-US" altLang="ja-JP" sz="1600" dirty="0">
                <a:solidFill>
                  <a:schemeClr val="tx1"/>
                </a:solidFill>
                <a:latin typeface="ＭＳ 明朝" panose="02020609040205080304" pitchFamily="17" charset="-128"/>
                <a:ea typeface="ＭＳ 明朝" panose="02020609040205080304" pitchFamily="17" charset="-128"/>
              </a:rPr>
              <a:t>1</a:t>
            </a:r>
            <a:r>
              <a:rPr kumimoji="1" lang="ja-JP" altLang="en-US" sz="1600" dirty="0">
                <a:solidFill>
                  <a:schemeClr val="tx1"/>
                </a:solidFill>
                <a:latin typeface="ＭＳ 明朝" panose="02020609040205080304" pitchFamily="17" charset="-128"/>
                <a:ea typeface="ＭＳ 明朝" panose="02020609040205080304" pitchFamily="17" charset="-128"/>
              </a:rPr>
              <a:t>日～</a:t>
            </a:r>
            <a:r>
              <a:rPr kumimoji="1" lang="en-US" altLang="ja-JP" sz="1600" dirty="0">
                <a:solidFill>
                  <a:schemeClr val="tx1"/>
                </a:solidFill>
                <a:latin typeface="ＭＳ 明朝" panose="02020609040205080304" pitchFamily="17" charset="-128"/>
                <a:ea typeface="ＭＳ 明朝" panose="02020609040205080304" pitchFamily="17" charset="-128"/>
              </a:rPr>
              <a:t>9</a:t>
            </a:r>
            <a:r>
              <a:rPr kumimoji="1" lang="ja-JP" altLang="en-US" sz="1600" dirty="0">
                <a:solidFill>
                  <a:schemeClr val="tx1"/>
                </a:solidFill>
                <a:latin typeface="ＭＳ 明朝" panose="02020609040205080304" pitchFamily="17" charset="-128"/>
                <a:ea typeface="ＭＳ 明朝" panose="02020609040205080304" pitchFamily="17" charset="-128"/>
              </a:rPr>
              <a:t>月</a:t>
            </a:r>
            <a:r>
              <a:rPr kumimoji="1" lang="en-US" altLang="ja-JP" sz="1600" dirty="0">
                <a:solidFill>
                  <a:schemeClr val="tx1"/>
                </a:solidFill>
                <a:latin typeface="ＭＳ 明朝" panose="02020609040205080304" pitchFamily="17" charset="-128"/>
                <a:ea typeface="ＭＳ 明朝" panose="02020609040205080304" pitchFamily="17" charset="-128"/>
              </a:rPr>
              <a:t>30</a:t>
            </a:r>
            <a:r>
              <a:rPr kumimoji="1" lang="ja-JP" altLang="en-US" sz="1600" dirty="0">
                <a:solidFill>
                  <a:schemeClr val="tx1"/>
                </a:solidFill>
                <a:latin typeface="ＭＳ 明朝" panose="02020609040205080304" pitchFamily="17" charset="-128"/>
                <a:ea typeface="ＭＳ 明朝" panose="02020609040205080304" pitchFamily="17" charset="-128"/>
              </a:rPr>
              <a:t>日　の</a:t>
            </a:r>
            <a:r>
              <a:rPr kumimoji="1" lang="en-US" altLang="ja-JP" sz="1600" dirty="0">
                <a:solidFill>
                  <a:schemeClr val="tx1"/>
                </a:solidFill>
                <a:latin typeface="ＭＳ 明朝" panose="02020609040205080304" pitchFamily="17" charset="-128"/>
                <a:ea typeface="ＭＳ 明朝" panose="02020609040205080304" pitchFamily="17" charset="-128"/>
              </a:rPr>
              <a:t>1</a:t>
            </a:r>
            <a:r>
              <a:rPr kumimoji="1" lang="ja-JP" altLang="en-US" sz="1600" dirty="0">
                <a:solidFill>
                  <a:schemeClr val="tx1"/>
                </a:solidFill>
                <a:latin typeface="ＭＳ 明朝" panose="02020609040205080304" pitchFamily="17" charset="-128"/>
                <a:ea typeface="ＭＳ 明朝" panose="02020609040205080304" pitchFamily="17" charset="-128"/>
              </a:rPr>
              <a:t>カ月間</a:t>
            </a:r>
            <a:endParaRPr kumimoji="1" lang="en-US" altLang="ja-JP" sz="1600" dirty="0">
              <a:solidFill>
                <a:schemeClr val="tx1"/>
              </a:solidFill>
              <a:latin typeface="ＭＳ 明朝" panose="02020609040205080304" pitchFamily="17" charset="-128"/>
              <a:ea typeface="ＭＳ 明朝" panose="02020609040205080304" pitchFamily="17" charset="-128"/>
            </a:endParaRPr>
          </a:p>
          <a:p>
            <a:r>
              <a:rPr kumimoji="1" lang="ja-JP" altLang="en-US" sz="1600" dirty="0">
                <a:solidFill>
                  <a:schemeClr val="tx1"/>
                </a:solidFill>
                <a:latin typeface="ＭＳ 明朝" panose="02020609040205080304" pitchFamily="17" charset="-128"/>
                <a:ea typeface="ＭＳ 明朝" panose="02020609040205080304" pitchFamily="17" charset="-128"/>
              </a:rPr>
              <a:t>回答：　</a:t>
            </a:r>
            <a:r>
              <a:rPr kumimoji="1" lang="en-US" altLang="ja-JP" sz="1600" u="sng" dirty="0">
                <a:solidFill>
                  <a:srgbClr val="FF0000"/>
                </a:solidFill>
                <a:latin typeface="ＭＳ 明朝" panose="02020609040205080304" pitchFamily="17" charset="-128"/>
                <a:ea typeface="ＭＳ 明朝" panose="02020609040205080304" pitchFamily="17" charset="-128"/>
              </a:rPr>
              <a:t>92</a:t>
            </a:r>
            <a:r>
              <a:rPr kumimoji="1" lang="ja-JP" altLang="en-US" sz="1600" u="sng" dirty="0">
                <a:solidFill>
                  <a:srgbClr val="FF0000"/>
                </a:solidFill>
                <a:latin typeface="ＭＳ 明朝" panose="02020609040205080304" pitchFamily="17" charset="-128"/>
                <a:ea typeface="ＭＳ 明朝" panose="02020609040205080304" pitchFamily="17" charset="-128"/>
              </a:rPr>
              <a:t>件</a:t>
            </a:r>
            <a:r>
              <a:rPr kumimoji="1" lang="ja-JP" altLang="en-US" sz="1600" u="sng" dirty="0">
                <a:solidFill>
                  <a:schemeClr val="tx1"/>
                </a:solidFill>
                <a:latin typeface="ＭＳ 明朝" panose="02020609040205080304" pitchFamily="17" charset="-128"/>
                <a:ea typeface="ＭＳ 明朝" panose="02020609040205080304" pitchFamily="17" charset="-128"/>
              </a:rPr>
              <a:t>　回収率</a:t>
            </a:r>
            <a:r>
              <a:rPr kumimoji="1" lang="en-US" altLang="ja-JP" sz="1600" u="sng" dirty="0">
                <a:solidFill>
                  <a:schemeClr val="tx1"/>
                </a:solidFill>
                <a:latin typeface="ＭＳ 明朝" panose="02020609040205080304" pitchFamily="17" charset="-128"/>
                <a:ea typeface="ＭＳ 明朝" panose="02020609040205080304" pitchFamily="17" charset="-128"/>
              </a:rPr>
              <a:t>18.3</a:t>
            </a:r>
            <a:r>
              <a:rPr kumimoji="1" lang="ja-JP" altLang="en-US" sz="1600" u="sng" dirty="0">
                <a:solidFill>
                  <a:schemeClr val="tx1"/>
                </a:solidFill>
                <a:latin typeface="ＭＳ 明朝" panose="02020609040205080304" pitchFamily="17" charset="-128"/>
                <a:ea typeface="ＭＳ 明朝" panose="02020609040205080304" pitchFamily="17" charset="-128"/>
              </a:rPr>
              <a:t>％です</a:t>
            </a:r>
            <a:endParaRPr kumimoji="1" lang="en-US" altLang="ja-JP" sz="1600" dirty="0">
              <a:solidFill>
                <a:schemeClr val="tx1"/>
              </a:solidFill>
              <a:latin typeface="ＭＳ 明朝" panose="02020609040205080304" pitchFamily="17" charset="-128"/>
              <a:ea typeface="ＭＳ 明朝" panose="02020609040205080304" pitchFamily="17"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4</a:t>
            </a:fld>
            <a:endParaRPr kumimoji="1" lang="ja-JP" altLang="en-US"/>
          </a:p>
        </p:txBody>
      </p:sp>
    </p:spTree>
    <p:extLst>
      <p:ext uri="{BB962C8B-B14F-4D97-AF65-F5344CB8AC3E}">
        <p14:creationId xmlns:p14="http://schemas.microsoft.com/office/powerpoint/2010/main" val="34681622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40</a:t>
            </a:fld>
            <a:endParaRPr kumimoji="1" lang="ja-JP" altLang="en-US"/>
          </a:p>
        </p:txBody>
      </p:sp>
    </p:spTree>
    <p:extLst>
      <p:ext uri="{BB962C8B-B14F-4D97-AF65-F5344CB8AC3E}">
        <p14:creationId xmlns:p14="http://schemas.microsoft.com/office/powerpoint/2010/main" val="25461127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41</a:t>
            </a:fld>
            <a:endParaRPr kumimoji="1" lang="ja-JP" altLang="en-US"/>
          </a:p>
        </p:txBody>
      </p:sp>
    </p:spTree>
    <p:extLst>
      <p:ext uri="{BB962C8B-B14F-4D97-AF65-F5344CB8AC3E}">
        <p14:creationId xmlns:p14="http://schemas.microsoft.com/office/powerpoint/2010/main" val="17286451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42</a:t>
            </a:fld>
            <a:endParaRPr kumimoji="1" lang="ja-JP" altLang="en-US"/>
          </a:p>
        </p:txBody>
      </p:sp>
    </p:spTree>
    <p:extLst>
      <p:ext uri="{BB962C8B-B14F-4D97-AF65-F5344CB8AC3E}">
        <p14:creationId xmlns:p14="http://schemas.microsoft.com/office/powerpoint/2010/main" val="1596112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fontAlgn="ctr"/>
            <a:endParaRPr kumimoji="1" lang="en-US" altLang="ja-JP"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43</a:t>
            </a:fld>
            <a:endParaRPr kumimoji="1" lang="ja-JP" altLang="en-US"/>
          </a:p>
        </p:txBody>
      </p:sp>
    </p:spTree>
    <p:extLst>
      <p:ext uri="{BB962C8B-B14F-4D97-AF65-F5344CB8AC3E}">
        <p14:creationId xmlns:p14="http://schemas.microsoft.com/office/powerpoint/2010/main" val="82135450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44</a:t>
            </a:fld>
            <a:endParaRPr kumimoji="1" lang="ja-JP" altLang="en-US"/>
          </a:p>
        </p:txBody>
      </p:sp>
    </p:spTree>
    <p:extLst>
      <p:ext uri="{BB962C8B-B14F-4D97-AF65-F5344CB8AC3E}">
        <p14:creationId xmlns:p14="http://schemas.microsoft.com/office/powerpoint/2010/main" val="6084511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u="sng"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45</a:t>
            </a:fld>
            <a:endParaRPr kumimoji="1" lang="ja-JP" altLang="en-US"/>
          </a:p>
        </p:txBody>
      </p:sp>
    </p:spTree>
    <p:extLst>
      <p:ext uri="{BB962C8B-B14F-4D97-AF65-F5344CB8AC3E}">
        <p14:creationId xmlns:p14="http://schemas.microsoft.com/office/powerpoint/2010/main" val="10767135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46</a:t>
            </a:fld>
            <a:endParaRPr kumimoji="1" lang="ja-JP" altLang="en-US"/>
          </a:p>
        </p:txBody>
      </p:sp>
    </p:spTree>
    <p:extLst>
      <p:ext uri="{BB962C8B-B14F-4D97-AF65-F5344CB8AC3E}">
        <p14:creationId xmlns:p14="http://schemas.microsoft.com/office/powerpoint/2010/main" val="171418555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47</a:t>
            </a:fld>
            <a:endParaRPr kumimoji="1" lang="ja-JP" altLang="en-US"/>
          </a:p>
        </p:txBody>
      </p:sp>
    </p:spTree>
    <p:extLst>
      <p:ext uri="{BB962C8B-B14F-4D97-AF65-F5344CB8AC3E}">
        <p14:creationId xmlns:p14="http://schemas.microsoft.com/office/powerpoint/2010/main" val="26443611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48</a:t>
            </a:fld>
            <a:endParaRPr kumimoji="1" lang="ja-JP" altLang="en-US"/>
          </a:p>
        </p:txBody>
      </p:sp>
    </p:spTree>
    <p:extLst>
      <p:ext uri="{BB962C8B-B14F-4D97-AF65-F5344CB8AC3E}">
        <p14:creationId xmlns:p14="http://schemas.microsoft.com/office/powerpoint/2010/main" val="1780278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u="sng" dirty="0">
                <a:latin typeface="ＭＳ 明朝" panose="02020609040205080304" pitchFamily="17" charset="-128"/>
                <a:ea typeface="ＭＳ 明朝" panose="02020609040205080304" pitchFamily="17" charset="-128"/>
              </a:rPr>
              <a:t>現在、ケアプラン作成料の自己負担はありません。</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前回改定の時も、有料化について議論がなされていました。</a:t>
            </a:r>
            <a:endParaRPr kumimoji="1" lang="en-US" altLang="ja-JP" sz="1600" u="sng" dirty="0">
              <a:latin typeface="ＭＳ 明朝" panose="02020609040205080304" pitchFamily="17" charset="-128"/>
              <a:ea typeface="ＭＳ 明朝" panose="02020609040205080304" pitchFamily="17" charset="-128"/>
            </a:endParaRPr>
          </a:p>
          <a:p>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ケアプラン有料化導入について　　賛成６件　反対が８３件でした</a:t>
            </a:r>
            <a:endParaRPr kumimoji="1" lang="ja-JP" altLang="en-US" sz="1600"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5</a:t>
            </a:fld>
            <a:endParaRPr kumimoji="1" lang="ja-JP" altLang="en-US"/>
          </a:p>
        </p:txBody>
      </p:sp>
    </p:spTree>
    <p:extLst>
      <p:ext uri="{BB962C8B-B14F-4D97-AF65-F5344CB8AC3E}">
        <p14:creationId xmlns:p14="http://schemas.microsoft.com/office/powerpoint/2010/main" val="388417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u="none" strike="noStrike" dirty="0">
                <a:effectLst/>
              </a:rPr>
              <a:t>　</a:t>
            </a:r>
            <a:r>
              <a:rPr lang="ja-JP" altLang="en-US" sz="1600" u="none" strike="noStrike" dirty="0">
                <a:effectLst/>
              </a:rPr>
              <a:t>賛成のコメントとして、</a:t>
            </a:r>
            <a:endParaRPr lang="en-US" altLang="ja-JP" sz="1600" u="none" strike="noStrike" dirty="0">
              <a:effectLst/>
            </a:endParaRPr>
          </a:p>
          <a:p>
            <a:pPr algn="l" fontAlgn="ctr"/>
            <a:r>
              <a:rPr lang="ja-JP" altLang="en-US" sz="1600" b="0" i="0" u="none" strike="noStrike" dirty="0">
                <a:solidFill>
                  <a:srgbClr val="000000"/>
                </a:solidFill>
                <a:effectLst/>
                <a:latin typeface="游ゴシック" panose="020B0400000000000000" pitchFamily="50" charset="-128"/>
                <a:ea typeface="+mn-ea"/>
              </a:rPr>
              <a:t>ケアプラン有料化が導入される事で、</a:t>
            </a:r>
            <a:r>
              <a:rPr lang="ja-JP" altLang="en-US" sz="1600" b="0" i="0" u="none" strike="noStrike" dirty="0">
                <a:solidFill>
                  <a:srgbClr val="FF0000"/>
                </a:solidFill>
                <a:effectLst/>
                <a:latin typeface="游ゴシック" panose="020B0400000000000000" pitchFamily="50" charset="-128"/>
                <a:ea typeface="+mn-ea"/>
              </a:rPr>
              <a:t>ケアマネの</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処遇改善加算新設などにつながる可能性があるので</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あれば、ぜひ検討すべき</a:t>
            </a:r>
            <a:r>
              <a:rPr lang="ja-JP" altLang="en-US" sz="1600" b="0" i="0" u="none" strike="noStrike" dirty="0">
                <a:solidFill>
                  <a:srgbClr val="000000"/>
                </a:solidFill>
                <a:effectLst/>
                <a:latin typeface="游ゴシック" panose="020B0400000000000000" pitchFamily="50" charset="-128"/>
                <a:ea typeface="+mn-ea"/>
              </a:rPr>
              <a:t>。</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　ただ、</a:t>
            </a:r>
            <a:r>
              <a:rPr lang="ja-JP" altLang="en-US" sz="1600" b="0" i="0" u="none" strike="noStrike" dirty="0">
                <a:solidFill>
                  <a:srgbClr val="FF0000"/>
                </a:solidFill>
                <a:effectLst/>
                <a:latin typeface="游ゴシック" panose="020B0400000000000000" pitchFamily="50" charset="-128"/>
                <a:ea typeface="+mn-ea"/>
              </a:rPr>
              <a:t>特定事業所加算を取得している事業所の</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ケアマネが担当すると自己負担が高くなるなめ、必要</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な支援につなぐことの厳しさも出てくる可能性もあり、</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賛成したい気持ちの反面複雑、　との意見がありました。</a:t>
            </a:r>
            <a:endParaRPr kumimoji="1" lang="ja-JP" altLang="en-US" sz="1600"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6</a:t>
            </a:fld>
            <a:endParaRPr kumimoji="1" lang="ja-JP" altLang="en-US"/>
          </a:p>
        </p:txBody>
      </p:sp>
    </p:spTree>
    <p:extLst>
      <p:ext uri="{BB962C8B-B14F-4D97-AF65-F5344CB8AC3E}">
        <p14:creationId xmlns:p14="http://schemas.microsoft.com/office/powerpoint/2010/main" val="2176332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600" u="none" strike="noStrike" dirty="0">
                <a:effectLst/>
              </a:rPr>
              <a:t>反対のコメントとして、</a:t>
            </a:r>
            <a:endParaRPr lang="en-US" altLang="ja-JP" sz="1600" u="none" strike="noStrike" dirty="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rgbClr val="FF0000"/>
                </a:solidFill>
                <a:effectLst/>
                <a:latin typeface="+mn-lt"/>
                <a:ea typeface="+mn-ea"/>
                <a:cs typeface="+mn-cs"/>
              </a:rPr>
              <a:t>・</a:t>
            </a:r>
            <a:r>
              <a:rPr kumimoji="1" lang="ja-JP" altLang="ja-JP" sz="1600" kern="1200" dirty="0">
                <a:solidFill>
                  <a:srgbClr val="FF0000"/>
                </a:solidFill>
                <a:effectLst/>
                <a:latin typeface="+mn-lt"/>
                <a:ea typeface="+mn-ea"/>
                <a:cs typeface="+mn-cs"/>
              </a:rPr>
              <a:t>有料化になる事で、利用者への負担が大きくなり、</a:t>
            </a:r>
            <a:endParaRPr kumimoji="1" lang="en-US" altLang="ja-JP" sz="1600" kern="1200" dirty="0">
              <a:solidFill>
                <a:srgbClr val="FF0000"/>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rgbClr val="FF0000"/>
                </a:solidFill>
                <a:effectLst/>
                <a:latin typeface="+mn-lt"/>
                <a:ea typeface="+mn-ea"/>
                <a:cs typeface="+mn-cs"/>
              </a:rPr>
              <a:t>　</a:t>
            </a:r>
            <a:r>
              <a:rPr kumimoji="1" lang="ja-JP" altLang="ja-JP" sz="1600" kern="1200" dirty="0">
                <a:solidFill>
                  <a:srgbClr val="FF0000"/>
                </a:solidFill>
                <a:effectLst/>
                <a:latin typeface="+mn-lt"/>
                <a:ea typeface="+mn-ea"/>
                <a:cs typeface="+mn-cs"/>
              </a:rPr>
              <a:t>必要なサービスが使えなくなる可能性が高い</a:t>
            </a:r>
            <a:endParaRPr kumimoji="1" lang="en-US" altLang="ja-JP" sz="1600" kern="1200" dirty="0">
              <a:solidFill>
                <a:srgbClr val="FF0000"/>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rgbClr val="FF0000"/>
                </a:solidFill>
                <a:effectLst/>
                <a:latin typeface="+mn-lt"/>
                <a:ea typeface="+mn-ea"/>
                <a:cs typeface="+mn-cs"/>
              </a:rPr>
              <a:t>　特に</a:t>
            </a:r>
            <a:r>
              <a:rPr kumimoji="1" lang="ja-JP" altLang="ja-JP" sz="1600" kern="1200" dirty="0">
                <a:solidFill>
                  <a:srgbClr val="FF0000"/>
                </a:solidFill>
                <a:effectLst/>
                <a:latin typeface="+mn-lt"/>
                <a:ea typeface="+mn-ea"/>
                <a:cs typeface="+mn-cs"/>
              </a:rPr>
              <a:t>生活困窮者は。</a:t>
            </a:r>
            <a:endParaRPr kumimoji="1" lang="en-US" altLang="ja-JP" sz="1600" kern="1200" dirty="0">
              <a:solidFill>
                <a:srgbClr val="FF0000"/>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rgbClr val="FF0000"/>
                </a:solidFill>
                <a:effectLst/>
                <a:latin typeface="+mn-lt"/>
                <a:ea typeface="+mn-ea"/>
                <a:cs typeface="+mn-cs"/>
              </a:rPr>
              <a:t>・</a:t>
            </a:r>
            <a:r>
              <a:rPr kumimoji="1" lang="ja-JP" altLang="ja-JP" sz="1600" kern="1200" dirty="0">
                <a:solidFill>
                  <a:srgbClr val="FF0000"/>
                </a:solidFill>
                <a:effectLst/>
                <a:latin typeface="+mn-lt"/>
                <a:ea typeface="+mn-ea"/>
                <a:cs typeface="+mn-cs"/>
              </a:rPr>
              <a:t>有料化すると、利用者・家族の意見が強くなり</a:t>
            </a:r>
            <a:r>
              <a:rPr kumimoji="1" lang="ja-JP" altLang="en-US" sz="1600" kern="1200" dirty="0">
                <a:solidFill>
                  <a:srgbClr val="FF0000"/>
                </a:solidFill>
                <a:effectLst/>
                <a:latin typeface="+mn-lt"/>
                <a:ea typeface="+mn-ea"/>
                <a:cs typeface="+mn-cs"/>
              </a:rPr>
              <a:t>、</a:t>
            </a:r>
            <a:r>
              <a:rPr kumimoji="1" lang="ja-JP" altLang="ja-JP" sz="1600" kern="1200" dirty="0">
                <a:solidFill>
                  <a:srgbClr val="FF0000"/>
                </a:solidFill>
                <a:effectLst/>
                <a:latin typeface="+mn-lt"/>
                <a:ea typeface="+mn-ea"/>
                <a:cs typeface="+mn-cs"/>
              </a:rPr>
              <a:t>不必</a:t>
            </a:r>
            <a:endParaRPr kumimoji="1" lang="en-US" altLang="ja-JP" sz="1600" kern="1200" dirty="0">
              <a:solidFill>
                <a:srgbClr val="FF0000"/>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rgbClr val="FF0000"/>
                </a:solidFill>
                <a:effectLst/>
                <a:latin typeface="+mn-lt"/>
                <a:ea typeface="+mn-ea"/>
                <a:cs typeface="+mn-cs"/>
              </a:rPr>
              <a:t>　</a:t>
            </a:r>
            <a:r>
              <a:rPr kumimoji="1" lang="ja-JP" altLang="ja-JP" sz="1600" kern="1200" dirty="0">
                <a:solidFill>
                  <a:srgbClr val="FF0000"/>
                </a:solidFill>
                <a:effectLst/>
                <a:latin typeface="+mn-lt"/>
                <a:ea typeface="+mn-ea"/>
                <a:cs typeface="+mn-cs"/>
              </a:rPr>
              <a:t>要なサービスの導入や専門職の意見が軽視される</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ja-JP" sz="1600" kern="1200" dirty="0">
              <a:solidFill>
                <a:srgbClr val="FF0000"/>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7</a:t>
            </a:fld>
            <a:endParaRPr kumimoji="1" lang="ja-JP" altLang="en-US"/>
          </a:p>
        </p:txBody>
      </p:sp>
    </p:spTree>
    <p:extLst>
      <p:ext uri="{BB962C8B-B14F-4D97-AF65-F5344CB8AC3E}">
        <p14:creationId xmlns:p14="http://schemas.microsoft.com/office/powerpoint/2010/main" val="2841560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fontAlgn="ctr"/>
            <a:r>
              <a:rPr lang="ja-JP" altLang="en-US" sz="1600" b="0" i="0" u="none" strike="noStrike" dirty="0">
                <a:solidFill>
                  <a:srgbClr val="000000"/>
                </a:solidFill>
                <a:effectLst/>
                <a:latin typeface="游ゴシック" panose="020B0400000000000000" pitchFamily="50" charset="-128"/>
                <a:ea typeface="+mn-ea"/>
              </a:rPr>
              <a:t>・利用者、家族からの</a:t>
            </a:r>
            <a:r>
              <a:rPr lang="ja-JP" altLang="en-US" sz="1600" b="0" i="0" u="none" strike="noStrike" dirty="0">
                <a:solidFill>
                  <a:srgbClr val="FF0000"/>
                </a:solidFill>
                <a:effectLst/>
                <a:latin typeface="游ゴシック" panose="020B0400000000000000" pitchFamily="50" charset="-128"/>
                <a:ea typeface="+mn-ea"/>
              </a:rPr>
              <a:t>過剰な要求が増えたり</a:t>
            </a:r>
            <a:r>
              <a:rPr lang="ja-JP" altLang="en-US" sz="1600" b="0" i="0" u="none" strike="noStrike" dirty="0">
                <a:solidFill>
                  <a:srgbClr val="000000"/>
                </a:solidFill>
                <a:effectLst/>
                <a:latin typeface="游ゴシック" panose="020B0400000000000000" pitchFamily="50" charset="-128"/>
                <a:ea typeface="+mn-ea"/>
              </a:rPr>
              <a:t>、また利用</a:t>
            </a:r>
            <a:endParaRPr lang="en-US" altLang="ja-JP" sz="1600" b="0" i="0" u="none" strike="noStrike" dirty="0">
              <a:solidFill>
                <a:srgbClr val="000000"/>
              </a:solidFill>
              <a:effectLst/>
              <a:latin typeface="游ゴシック" panose="020B0400000000000000" pitchFamily="50" charset="-128"/>
              <a:ea typeface="+mn-ea"/>
            </a:endParaRPr>
          </a:p>
          <a:p>
            <a:pPr algn="l" fontAlgn="ctr"/>
            <a:r>
              <a:rPr lang="ja-JP" altLang="en-US" sz="1600" b="0" i="0" u="none" strike="noStrike" dirty="0">
                <a:solidFill>
                  <a:srgbClr val="000000"/>
                </a:solidFill>
                <a:effectLst/>
                <a:latin typeface="游ゴシック" panose="020B0400000000000000" pitchFamily="50" charset="-128"/>
                <a:ea typeface="+mn-ea"/>
              </a:rPr>
              <a:t>　者の</a:t>
            </a:r>
            <a:r>
              <a:rPr lang="ja-JP" altLang="en-US" sz="1600" b="0" i="0" u="none" strike="noStrike" dirty="0">
                <a:solidFill>
                  <a:srgbClr val="FF0000"/>
                </a:solidFill>
                <a:effectLst/>
                <a:latin typeface="游ゴシック" panose="020B0400000000000000" pitchFamily="50" charset="-128"/>
                <a:ea typeface="+mn-ea"/>
              </a:rPr>
              <a:t>経済的な負担が増える</a:t>
            </a:r>
            <a:r>
              <a:rPr lang="ja-JP" altLang="en-US" sz="1600" b="0" i="0" u="none" strike="noStrike" dirty="0">
                <a:solidFill>
                  <a:srgbClr val="000000"/>
                </a:solidFill>
                <a:effectLst/>
                <a:latin typeface="游ゴシック" panose="020B0400000000000000" pitchFamily="50" charset="-128"/>
                <a:ea typeface="+mn-ea"/>
              </a:rPr>
              <a:t>と思う。それらに伴い</a:t>
            </a:r>
            <a:r>
              <a:rPr lang="ja-JP" altLang="en-US" sz="1600" b="0" i="0" u="none" strike="noStrike" dirty="0">
                <a:solidFill>
                  <a:srgbClr val="FF0000"/>
                </a:solidFill>
                <a:effectLst/>
                <a:latin typeface="游ゴシック" panose="020B0400000000000000" pitchFamily="50" charset="-128"/>
                <a:ea typeface="+mn-ea"/>
              </a:rPr>
              <a:t>ケア</a:t>
            </a:r>
            <a:endParaRPr lang="en-US" altLang="ja-JP" sz="1600" b="0" i="0" u="none" strike="noStrike" dirty="0">
              <a:solidFill>
                <a:srgbClr val="FF0000"/>
              </a:solidFill>
              <a:effectLst/>
              <a:latin typeface="游ゴシック" panose="020B0400000000000000" pitchFamily="50" charset="-128"/>
              <a:ea typeface="+mn-ea"/>
            </a:endParaRPr>
          </a:p>
          <a:p>
            <a:pPr algn="l" fontAlgn="ctr"/>
            <a:r>
              <a:rPr lang="ja-JP" altLang="en-US" sz="1600" b="0" i="0" u="none" strike="noStrike" dirty="0">
                <a:solidFill>
                  <a:srgbClr val="FF0000"/>
                </a:solidFill>
                <a:effectLst/>
                <a:latin typeface="游ゴシック" panose="020B0400000000000000" pitchFamily="50" charset="-128"/>
                <a:ea typeface="+mn-ea"/>
              </a:rPr>
              <a:t>　マネの業務が更に増えてしまう</a:t>
            </a:r>
          </a:p>
          <a:p>
            <a:r>
              <a:rPr lang="ja-JP" altLang="en-US" sz="1600" b="0" i="0" u="none" strike="noStrike" dirty="0">
                <a:solidFill>
                  <a:srgbClr val="000000"/>
                </a:solidFill>
                <a:effectLst/>
                <a:latin typeface="游ゴシック" panose="020B0400000000000000" pitchFamily="50" charset="-128"/>
                <a:ea typeface="+mn-ea"/>
              </a:rPr>
              <a:t>利用料の徴収など業務負担が増える　との意見でした。</a:t>
            </a:r>
            <a:endParaRPr kumimoji="1" lang="ja-JP" altLang="en-US" sz="1600" dirty="0"/>
          </a:p>
        </p:txBody>
      </p:sp>
      <p:sp>
        <p:nvSpPr>
          <p:cNvPr id="4" name="スライド番号プレースホルダー 3"/>
          <p:cNvSpPr>
            <a:spLocks noGrp="1"/>
          </p:cNvSpPr>
          <p:nvPr>
            <p:ph type="sldNum" sz="quarter" idx="5"/>
          </p:nvPr>
        </p:nvSpPr>
        <p:spPr/>
        <p:txBody>
          <a:bodyPr/>
          <a:lstStyle/>
          <a:p>
            <a:fld id="{33562579-1E2E-431F-8FCB-B193DE3D3F81}" type="slidenum">
              <a:rPr kumimoji="1" lang="ja-JP" altLang="en-US" smtClean="0"/>
              <a:t>8</a:t>
            </a:fld>
            <a:endParaRPr kumimoji="1" lang="ja-JP" altLang="en-US"/>
          </a:p>
        </p:txBody>
      </p:sp>
    </p:spTree>
    <p:extLst>
      <p:ext uri="{BB962C8B-B14F-4D97-AF65-F5344CB8AC3E}">
        <p14:creationId xmlns:p14="http://schemas.microsoft.com/office/powerpoint/2010/main" val="2205771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u="sng" dirty="0">
                <a:latin typeface="ＭＳ 明朝" panose="02020609040205080304" pitchFamily="17" charset="-128"/>
                <a:ea typeface="ＭＳ 明朝" panose="02020609040205080304" pitchFamily="17" charset="-128"/>
              </a:rPr>
              <a:t>現在介護保険を利用した時の利用料は</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自己負担</a:t>
            </a:r>
            <a:r>
              <a:rPr kumimoji="1" lang="en-US" altLang="ja-JP" sz="1600" u="sng" dirty="0">
                <a:latin typeface="ＭＳ 明朝" panose="02020609040205080304" pitchFamily="17" charset="-128"/>
                <a:ea typeface="ＭＳ 明朝" panose="02020609040205080304" pitchFamily="17" charset="-128"/>
              </a:rPr>
              <a:t>1</a:t>
            </a:r>
            <a:r>
              <a:rPr kumimoji="1" lang="ja-JP" altLang="en-US" sz="1600" u="sng" dirty="0">
                <a:latin typeface="ＭＳ 明朝" panose="02020609040205080304" pitchFamily="17" charset="-128"/>
                <a:ea typeface="ＭＳ 明朝" panose="02020609040205080304" pitchFamily="17" charset="-128"/>
              </a:rPr>
              <a:t>割、所得に応じて２割・３割負担となっています。</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それを原則２割負担にするという議論がなされています。</a:t>
            </a:r>
            <a:endParaRPr kumimoji="1" lang="en-US" altLang="ja-JP" sz="1600" u="sng" dirty="0">
              <a:latin typeface="ＭＳ 明朝" panose="02020609040205080304" pitchFamily="17" charset="-128"/>
              <a:ea typeface="ＭＳ 明朝" panose="02020609040205080304" pitchFamily="17" charset="-128"/>
            </a:endParaRPr>
          </a:p>
          <a:p>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自己負担　原則２割負担について</a:t>
            </a:r>
            <a:endParaRPr kumimoji="1" lang="en-US" altLang="ja-JP" sz="1600" u="sng" dirty="0">
              <a:latin typeface="ＭＳ 明朝" panose="02020609040205080304" pitchFamily="17" charset="-128"/>
              <a:ea typeface="ＭＳ 明朝" panose="02020609040205080304" pitchFamily="17" charset="-128"/>
            </a:endParaRPr>
          </a:p>
          <a:p>
            <a:r>
              <a:rPr kumimoji="1" lang="ja-JP" altLang="en-US" sz="1600" u="sng" dirty="0">
                <a:latin typeface="ＭＳ 明朝" panose="02020609040205080304" pitchFamily="17" charset="-128"/>
                <a:ea typeface="ＭＳ 明朝" panose="02020609040205080304" pitchFamily="17" charset="-128"/>
              </a:rPr>
              <a:t>賛成７件　反対８３件　　でした。</a:t>
            </a:r>
            <a:endParaRPr kumimoji="1" lang="ja-JP" altLang="en-US" sz="1600" dirty="0"/>
          </a:p>
        </p:txBody>
      </p:sp>
      <p:sp>
        <p:nvSpPr>
          <p:cNvPr id="4" name="スライド番号プレースホルダー 3"/>
          <p:cNvSpPr>
            <a:spLocks noGrp="1"/>
          </p:cNvSpPr>
          <p:nvPr>
            <p:ph type="sldNum" sz="quarter" idx="10"/>
          </p:nvPr>
        </p:nvSpPr>
        <p:spPr/>
        <p:txBody>
          <a:bodyPr/>
          <a:lstStyle/>
          <a:p>
            <a:fld id="{33562579-1E2E-431F-8FCB-B193DE3D3F81}" type="slidenum">
              <a:rPr kumimoji="1" lang="ja-JP" altLang="en-US" smtClean="0"/>
              <a:t>9</a:t>
            </a:fld>
            <a:endParaRPr kumimoji="1" lang="ja-JP" altLang="en-US"/>
          </a:p>
        </p:txBody>
      </p:sp>
    </p:spTree>
    <p:extLst>
      <p:ext uri="{BB962C8B-B14F-4D97-AF65-F5344CB8AC3E}">
        <p14:creationId xmlns:p14="http://schemas.microsoft.com/office/powerpoint/2010/main" val="1479876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A172C0E-BC83-43A9-B590-E89992ED7C80}" type="datetime1">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62962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0030EF-AC85-4D12-9304-9895206DFEF1}" type="datetime1">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156699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183EF1-387C-4799-BB7F-054CA00075BD}" type="datetime1">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690770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DCB981-33C8-4C0A-B388-5055045364D0}" type="datetime1">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1775904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769A22-DB58-4F69-8896-F3A4147255F7}" type="datetime1">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394572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69F3B3-D22C-4871-97EA-DBFB8DFE1AB4}" type="datetime1">
              <a:rPr kumimoji="1" lang="ja-JP" altLang="en-US" smtClean="0"/>
              <a:t>2022/10/31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390555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4195BB-2022-484C-9151-3B38FE0E32A0}" type="datetime1">
              <a:rPr kumimoji="1" lang="ja-JP" altLang="en-US" smtClean="0"/>
              <a:t>2022/10/31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333836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B791721-5622-43F1-A3B3-EBCF3E290A52}" type="datetime1">
              <a:rPr kumimoji="1" lang="ja-JP" altLang="en-US" smtClean="0"/>
              <a:t>2022/10/31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1326874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5F23F-5A1F-4262-AF95-72C8ED9ED5AC}" type="datetime1">
              <a:rPr kumimoji="1" lang="ja-JP" altLang="en-US" smtClean="0"/>
              <a:t>2022/10/31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190746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FA0B33-9136-42CB-ADC6-7C84C2738BCA}" type="datetime1">
              <a:rPr kumimoji="1" lang="ja-JP" altLang="en-US" smtClean="0"/>
              <a:t>2022/10/31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3163560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04F1A3-03AE-4DD1-AC66-BD25063B76B4}" type="datetime1">
              <a:rPr kumimoji="1" lang="ja-JP" altLang="en-US" smtClean="0"/>
              <a:t>2022/10/31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279595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0CD2E-E938-4512-BF43-15A59FA282FD}" type="datetime1">
              <a:rPr kumimoji="1" lang="ja-JP" altLang="en-US" smtClean="0"/>
              <a:t>2022/10/31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25F5AD-8AD6-4966-8FFD-DE43A9644024}" type="slidenum">
              <a:rPr kumimoji="1" lang="ja-JP" altLang="en-US" smtClean="0"/>
              <a:t>‹#›</a:t>
            </a:fld>
            <a:endParaRPr kumimoji="1" lang="ja-JP" altLang="en-US"/>
          </a:p>
        </p:txBody>
      </p:sp>
    </p:spTree>
    <p:extLst>
      <p:ext uri="{BB962C8B-B14F-4D97-AF65-F5344CB8AC3E}">
        <p14:creationId xmlns:p14="http://schemas.microsoft.com/office/powerpoint/2010/main" val="1103416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 y="1495561"/>
            <a:ext cx="9143999" cy="2868621"/>
          </a:xfrm>
        </p:spPr>
        <p:txBody>
          <a:bodyPr>
            <a:normAutofit/>
          </a:bodyPr>
          <a:lstStyle/>
          <a:p>
            <a:pPr algn="l"/>
            <a:r>
              <a:rPr lang="en-US" altLang="ja-JP" sz="5000" dirty="0">
                <a:latin typeface="ＭＳ 明朝" panose="02020609040205080304" pitchFamily="17" charset="-128"/>
                <a:ea typeface="ＭＳ 明朝" panose="02020609040205080304" pitchFamily="17" charset="-128"/>
              </a:rPr>
              <a:t>2024</a:t>
            </a:r>
            <a:r>
              <a:rPr lang="ja-JP" altLang="en-US" sz="5000" dirty="0">
                <a:latin typeface="ＭＳ 明朝" panose="02020609040205080304" pitchFamily="17" charset="-128"/>
                <a:ea typeface="ＭＳ 明朝" panose="02020609040205080304" pitchFamily="17" charset="-128"/>
              </a:rPr>
              <a:t>年度介護保険改定に関するアンケート調査報告</a:t>
            </a:r>
            <a:br>
              <a:rPr lang="en-US" altLang="ja-JP" sz="5000" dirty="0">
                <a:latin typeface="ＭＳ 明朝" panose="02020609040205080304" pitchFamily="17" charset="-128"/>
                <a:ea typeface="ＭＳ 明朝" panose="02020609040205080304" pitchFamily="17" charset="-128"/>
              </a:rPr>
            </a:br>
            <a:r>
              <a:rPr lang="ja-JP" altLang="en-US" sz="5000" dirty="0">
                <a:latin typeface="ＭＳ 明朝" panose="02020609040205080304" pitchFamily="17" charset="-128"/>
                <a:ea typeface="ＭＳ 明朝" panose="02020609040205080304" pitchFamily="17" charset="-128"/>
              </a:rPr>
              <a:t>　（</a:t>
            </a:r>
            <a:r>
              <a:rPr lang="ja-JP" altLang="en-US" sz="4400" dirty="0">
                <a:latin typeface="ＭＳ 明朝" panose="02020609040205080304" pitchFamily="17" charset="-128"/>
                <a:ea typeface="ＭＳ 明朝" panose="02020609040205080304" pitchFamily="17" charset="-128"/>
              </a:rPr>
              <a:t>居宅介護支援事業所）</a:t>
            </a:r>
            <a:endParaRPr kumimoji="1" lang="ja-JP" altLang="en-US" sz="4400" dirty="0">
              <a:latin typeface="ＭＳ 明朝" panose="02020609040205080304" pitchFamily="17" charset="-128"/>
              <a:ea typeface="ＭＳ 明朝" panose="02020609040205080304" pitchFamily="17" charset="-128"/>
            </a:endParaRPr>
          </a:p>
        </p:txBody>
      </p:sp>
      <p:sp>
        <p:nvSpPr>
          <p:cNvPr id="3" name="サブタイトル 2"/>
          <p:cNvSpPr>
            <a:spLocks noGrp="1"/>
          </p:cNvSpPr>
          <p:nvPr>
            <p:ph type="subTitle" idx="1"/>
          </p:nvPr>
        </p:nvSpPr>
        <p:spPr>
          <a:xfrm>
            <a:off x="1912441" y="5052233"/>
            <a:ext cx="6858000" cy="1179755"/>
          </a:xfrm>
        </p:spPr>
        <p:txBody>
          <a:bodyPr>
            <a:normAutofit fontScale="92500" lnSpcReduction="10000"/>
          </a:bodyPr>
          <a:lstStyle/>
          <a:p>
            <a:pPr algn="r"/>
            <a:r>
              <a:rPr kumimoji="1" lang="ja-JP" altLang="en-US" dirty="0">
                <a:latin typeface="ＭＳ 明朝" panose="02020609040205080304" pitchFamily="17" charset="-128"/>
                <a:ea typeface="ＭＳ 明朝" panose="02020609040205080304" pitchFamily="17" charset="-128"/>
              </a:rPr>
              <a:t>沖縄医療生活協同組合</a:t>
            </a:r>
            <a:endParaRPr kumimoji="1" lang="en-US" altLang="ja-JP" dirty="0">
              <a:latin typeface="ＭＳ 明朝" panose="02020609040205080304" pitchFamily="17" charset="-128"/>
              <a:ea typeface="ＭＳ 明朝" panose="02020609040205080304" pitchFamily="17" charset="-128"/>
            </a:endParaRPr>
          </a:p>
          <a:p>
            <a:pPr algn="r"/>
            <a:r>
              <a:rPr kumimoji="1" lang="ja-JP" altLang="en-US" dirty="0">
                <a:latin typeface="ＭＳ 明朝" panose="02020609040205080304" pitchFamily="17" charset="-128"/>
                <a:ea typeface="ＭＳ 明朝" panose="02020609040205080304" pitchFamily="17" charset="-128"/>
              </a:rPr>
              <a:t>まちづくり推進部</a:t>
            </a:r>
            <a:endParaRPr kumimoji="1" lang="en-US" altLang="ja-JP" dirty="0">
              <a:latin typeface="ＭＳ 明朝" panose="02020609040205080304" pitchFamily="17" charset="-128"/>
              <a:ea typeface="ＭＳ 明朝" panose="02020609040205080304" pitchFamily="17" charset="-128"/>
            </a:endParaRPr>
          </a:p>
          <a:p>
            <a:pPr algn="r"/>
            <a:r>
              <a:rPr kumimoji="1" lang="ja-JP" altLang="en-US" dirty="0">
                <a:latin typeface="ＭＳ 明朝" panose="02020609040205080304" pitchFamily="17" charset="-128"/>
                <a:ea typeface="ＭＳ 明朝" panose="02020609040205080304" pitchFamily="17" charset="-128"/>
              </a:rPr>
              <a:t>西仲ゆかり</a:t>
            </a:r>
            <a:endParaRPr kumimoji="1" lang="en-US" altLang="ja-JP" dirty="0">
              <a:latin typeface="ＭＳ 明朝" panose="02020609040205080304" pitchFamily="17" charset="-128"/>
              <a:ea typeface="ＭＳ 明朝" panose="02020609040205080304" pitchFamily="17" charset="-128"/>
            </a:endParaRPr>
          </a:p>
          <a:p>
            <a:pPr algn="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fld id="{5425F5AD-8AD6-4966-8FFD-DE43A9644024}" type="slidenum">
              <a:rPr kumimoji="1" lang="ja-JP" altLang="en-US" sz="2000" smtClean="0"/>
              <a:t>1</a:t>
            </a:fld>
            <a:endParaRPr kumimoji="1" lang="ja-JP" altLang="en-US" sz="2000" dirty="0"/>
          </a:p>
        </p:txBody>
      </p:sp>
      <p:sp>
        <p:nvSpPr>
          <p:cNvPr id="6" name="テキスト ボックス 5">
            <a:extLst>
              <a:ext uri="{FF2B5EF4-FFF2-40B4-BE49-F238E27FC236}">
                <a16:creationId xmlns:a16="http://schemas.microsoft.com/office/drawing/2014/main" id="{60F919DC-2AA8-4E9E-A480-A45B81489188}"/>
              </a:ext>
            </a:extLst>
          </p:cNvPr>
          <p:cNvSpPr txBox="1"/>
          <p:nvPr/>
        </p:nvSpPr>
        <p:spPr>
          <a:xfrm>
            <a:off x="259773" y="447868"/>
            <a:ext cx="8621579" cy="923330"/>
          </a:xfrm>
          <a:prstGeom prst="rect">
            <a:avLst/>
          </a:prstGeom>
          <a:noFill/>
        </p:spPr>
        <p:txBody>
          <a:bodyPr wrap="square" rtlCol="0">
            <a:spAutoFit/>
          </a:bodyPr>
          <a:lstStyle/>
          <a:p>
            <a:r>
              <a:rPr kumimoji="1" lang="ja-JP" altLang="en-US" sz="5400" dirty="0">
                <a:solidFill>
                  <a:srgbClr val="00B0F0"/>
                </a:solidFill>
                <a:latin typeface="ＭＳ 明朝" panose="02020609040205080304" pitchFamily="17" charset="-128"/>
                <a:ea typeface="ＭＳ 明朝" panose="02020609040205080304" pitchFamily="17" charset="-128"/>
              </a:rPr>
              <a:t>介護ウェーブのつどい</a:t>
            </a:r>
            <a:r>
              <a:rPr kumimoji="1" lang="en-US" altLang="ja-JP" sz="5400" dirty="0">
                <a:solidFill>
                  <a:srgbClr val="00B0F0"/>
                </a:solidFill>
                <a:latin typeface="ＭＳ 明朝" panose="02020609040205080304" pitchFamily="17" charset="-128"/>
                <a:ea typeface="ＭＳ 明朝" panose="02020609040205080304" pitchFamily="17" charset="-128"/>
              </a:rPr>
              <a:t>2022</a:t>
            </a:r>
            <a:endParaRPr kumimoji="1" lang="ja-JP" altLang="en-US" sz="5400" dirty="0">
              <a:solidFill>
                <a:srgbClr val="00B0F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29159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10</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2024439897"/>
              </p:ext>
            </p:extLst>
          </p:nvPr>
        </p:nvGraphicFramePr>
        <p:xfrm>
          <a:off x="0" y="2"/>
          <a:ext cx="9144000" cy="6857998"/>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696291">
                <a:tc>
                  <a:txBody>
                    <a:bodyPr/>
                    <a:lstStyle/>
                    <a:p>
                      <a:pPr algn="l" fontAlgn="ctr"/>
                      <a:r>
                        <a:rPr lang="ja-JP" altLang="en-US" sz="2800" u="none" strike="noStrike" dirty="0">
                          <a:effectLst/>
                        </a:rPr>
                        <a:t>Ｑ６．自己負担引き上げでの影響（賛成コメント）</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848512">
                <a:tc>
                  <a:txBody>
                    <a:bodyPr/>
                    <a:lstStyle/>
                    <a:p>
                      <a:pPr algn="l" fontAlgn="ct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3200" b="0" i="0" u="none" strike="noStrike" dirty="0">
                          <a:solidFill>
                            <a:srgbClr val="FF0000"/>
                          </a:solidFill>
                          <a:effectLst/>
                          <a:latin typeface="游ゴシック" panose="020B0400000000000000" pitchFamily="50" charset="-128"/>
                          <a:ea typeface="游ゴシック" panose="020B0400000000000000" pitchFamily="50" charset="-128"/>
                        </a:rPr>
                        <a:t>所得に応じての引き上げは賛成</a:t>
                      </a:r>
                      <a:endParaRPr lang="en-US" altLang="ja-JP" sz="32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endParaRPr lang="ja-JP" altLang="en-US" sz="32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4179536815"/>
                  </a:ext>
                </a:extLst>
              </a:tr>
              <a:tr h="3080853">
                <a:tc>
                  <a:txBody>
                    <a:bodyPr/>
                    <a:lstStyle/>
                    <a:p>
                      <a:pPr algn="l"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3200" b="0" i="0" u="none" strike="noStrike" dirty="0">
                          <a:solidFill>
                            <a:srgbClr val="FF0000"/>
                          </a:solidFill>
                          <a:effectLst/>
                          <a:latin typeface="游ゴシック" panose="020B0400000000000000" pitchFamily="50" charset="-128"/>
                          <a:ea typeface="游ゴシック" panose="020B0400000000000000" pitchFamily="50" charset="-128"/>
                        </a:rPr>
                        <a:t>利用者のことを考えると「反対」</a:t>
                      </a: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ですが、</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3200" b="0" i="0" u="none" strike="noStrike" dirty="0">
                          <a:solidFill>
                            <a:srgbClr val="FF0000"/>
                          </a:solidFill>
                          <a:effectLst/>
                          <a:latin typeface="游ゴシック" panose="020B0400000000000000" pitchFamily="50" charset="-128"/>
                          <a:ea typeface="游ゴシック" panose="020B0400000000000000" pitchFamily="50" charset="-128"/>
                        </a:rPr>
                        <a:t>財政を考えると</a:t>
                      </a: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コロナで多くの支出もあった</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事。これから育つ子供たちのことを考えると、</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現在の国の負債を子供たちにしょってもらい　　　</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たくないです。</a:t>
                      </a:r>
                    </a:p>
                  </a:txBody>
                  <a:tcPr marL="0" marR="0" marT="0" marB="0" anchor="ctr"/>
                </a:tc>
                <a:extLst>
                  <a:ext uri="{0D108BD9-81ED-4DB2-BD59-A6C34878D82A}">
                    <a16:rowId xmlns:a16="http://schemas.microsoft.com/office/drawing/2014/main" val="4288493536"/>
                  </a:ext>
                </a:extLst>
              </a:tr>
              <a:tr h="1232342">
                <a:tc>
                  <a:txBody>
                    <a:bodyPr/>
                    <a:lstStyle/>
                    <a:p>
                      <a:pPr algn="l" fontAlgn="ct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3200" b="0" i="0" u="none" strike="noStrike" dirty="0">
                          <a:solidFill>
                            <a:srgbClr val="FF0000"/>
                          </a:solidFill>
                          <a:effectLst/>
                          <a:latin typeface="游ゴシック" panose="020B0400000000000000" pitchFamily="50" charset="-128"/>
                          <a:ea typeface="游ゴシック" panose="020B0400000000000000" pitchFamily="50" charset="-128"/>
                        </a:rPr>
                        <a:t>経済的にあるなら</a:t>
                      </a: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よいのでは</a:t>
                      </a:r>
                    </a:p>
                  </a:txBody>
                  <a:tcPr marL="0" marR="0" marT="0" marB="0" anchor="ctr"/>
                </a:tc>
                <a:extLst>
                  <a:ext uri="{0D108BD9-81ED-4DB2-BD59-A6C34878D82A}">
                    <a16:rowId xmlns:a16="http://schemas.microsoft.com/office/drawing/2014/main" val="2206242506"/>
                  </a:ext>
                </a:extLst>
              </a:tr>
            </a:tbl>
          </a:graphicData>
        </a:graphic>
      </p:graphicFrame>
    </p:spTree>
    <p:extLst>
      <p:ext uri="{BB962C8B-B14F-4D97-AF65-F5344CB8AC3E}">
        <p14:creationId xmlns:p14="http://schemas.microsoft.com/office/powerpoint/2010/main" val="1001661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11</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2264243795"/>
              </p:ext>
            </p:extLst>
          </p:nvPr>
        </p:nvGraphicFramePr>
        <p:xfrm>
          <a:off x="0" y="0"/>
          <a:ext cx="9143999" cy="6857999"/>
        </p:xfrm>
        <a:graphic>
          <a:graphicData uri="http://schemas.openxmlformats.org/drawingml/2006/table">
            <a:tbl>
              <a:tblPr firstRow="1" bandRow="1">
                <a:tableStyleId>{21E4AEA4-8DFA-4A89-87EB-49C32662AFE0}</a:tableStyleId>
              </a:tblPr>
              <a:tblGrid>
                <a:gridCol w="9143999">
                  <a:extLst>
                    <a:ext uri="{9D8B030D-6E8A-4147-A177-3AD203B41FA5}">
                      <a16:colId xmlns:a16="http://schemas.microsoft.com/office/drawing/2014/main" val="1827787688"/>
                    </a:ext>
                  </a:extLst>
                </a:gridCol>
              </a:tblGrid>
              <a:tr h="496383">
                <a:tc>
                  <a:txBody>
                    <a:bodyPr/>
                    <a:lstStyle/>
                    <a:p>
                      <a:pPr algn="l" fontAlgn="ctr"/>
                      <a:r>
                        <a:rPr lang="ja-JP" altLang="en-US" sz="2800" u="none" strike="noStrike" dirty="0">
                          <a:effectLst/>
                        </a:rPr>
                        <a:t>Ｑ６．自己負担引き上げでの影響（反対コメント）</a:t>
                      </a:r>
                      <a:endParaRPr lang="ja-JP" altLang="en-US" sz="2800" b="0" i="0" u="none" strike="noStrike" dirty="0">
                        <a:solidFill>
                          <a:srgbClr val="000000"/>
                        </a:solidFill>
                        <a:effectLst/>
                        <a:latin typeface="游ゴシック" panose="020B0400000000000000" pitchFamily="50" charset="-128"/>
                        <a:ea typeface="+mn-ea"/>
                      </a:endParaRPr>
                    </a:p>
                  </a:txBody>
                  <a:tcPr marL="2947" marR="2947" marT="2947" marB="0" anchor="ctr"/>
                </a:tc>
                <a:extLst>
                  <a:ext uri="{0D108BD9-81ED-4DB2-BD59-A6C34878D82A}">
                    <a16:rowId xmlns:a16="http://schemas.microsoft.com/office/drawing/2014/main" val="3977379439"/>
                  </a:ext>
                </a:extLst>
              </a:tr>
              <a:tr h="908802">
                <a:tc>
                  <a:txBody>
                    <a:bodyPr/>
                    <a:lstStyle/>
                    <a:p>
                      <a:pPr algn="ctr"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・利用料の支払いが出来ないため、介護保険の利用が出　</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ctr"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来ない人が増える</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（現在でも少なからず存在している）</a:t>
                      </a:r>
                    </a:p>
                  </a:txBody>
                  <a:tcPr marL="0" marR="0" marT="0" marB="0" anchor="ctr"/>
                </a:tc>
                <a:extLst>
                  <a:ext uri="{0D108BD9-81ED-4DB2-BD59-A6C34878D82A}">
                    <a16:rowId xmlns:a16="http://schemas.microsoft.com/office/drawing/2014/main" val="4179536815"/>
                  </a:ext>
                </a:extLst>
              </a:tr>
              <a:tr h="2272006">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・必要とされる介護サービス量の制限・難病・重度心身</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障害医療系サービスの増加↑介護サービスを控え、代</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替として指定難病があれば、医療系サービスの利用　　　　　　　　　　　　　　　　　　　　</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財務省は、利用料を引き上げる前に、マクロ経済で　</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GDP</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の増加から優先しろ</a:t>
                      </a:r>
                    </a:p>
                  </a:txBody>
                  <a:tcPr marL="0" marR="0" marT="0" marB="0" anchor="ctr"/>
                </a:tc>
                <a:extLst>
                  <a:ext uri="{0D108BD9-81ED-4DB2-BD59-A6C34878D82A}">
                    <a16:rowId xmlns:a16="http://schemas.microsoft.com/office/drawing/2014/main" val="4288493536"/>
                  </a:ext>
                </a:extLst>
              </a:tr>
              <a:tr h="3180808">
                <a:tc>
                  <a:txBody>
                    <a:bodyPr/>
                    <a:lstStyle/>
                    <a:p>
                      <a:pPr algn="l" fontAlgn="ctr"/>
                      <a:r>
                        <a:rPr lang="ja-JP" altLang="en-US" sz="2800" b="0" i="0" u="none" strike="noStrike" dirty="0">
                          <a:solidFill>
                            <a:srgbClr val="000000"/>
                          </a:solidFill>
                          <a:effectLst/>
                          <a:latin typeface="游ゴシック" panose="020B0400000000000000" pitchFamily="50" charset="-128"/>
                          <a:ea typeface="+mn-ea"/>
                        </a:rPr>
                        <a:t>・経済的負担、生計に負担サービス利用が制限される</a:t>
                      </a:r>
                      <a:endParaRPr lang="en-US" altLang="ja-JP" sz="2800" b="0" i="0" u="none" strike="noStrike" dirty="0">
                        <a:solidFill>
                          <a:srgbClr val="000000"/>
                        </a:solidFill>
                        <a:effectLst/>
                        <a:latin typeface="游ゴシック" panose="020B0400000000000000" pitchFamily="50" charset="-128"/>
                        <a:ea typeface="+mn-ea"/>
                      </a:endParaRPr>
                    </a:p>
                    <a:p>
                      <a:pPr algn="l" fontAlgn="ctr"/>
                      <a:r>
                        <a:rPr lang="ja-JP" altLang="en-US" sz="2800" b="0" i="0" u="none" strike="noStrike" dirty="0">
                          <a:solidFill>
                            <a:srgbClr val="000000"/>
                          </a:solidFill>
                          <a:effectLst/>
                          <a:latin typeface="游ゴシック" panose="020B0400000000000000" pitchFamily="50" charset="-128"/>
                          <a:ea typeface="+mn-ea"/>
                        </a:rPr>
                        <a:t>・必要なのにサービス利用しない、または、利用出来な</a:t>
                      </a:r>
                      <a:endParaRPr lang="en-US" altLang="ja-JP" sz="2800" b="0" i="0" u="none" strike="noStrike" dirty="0">
                        <a:solidFill>
                          <a:srgbClr val="000000"/>
                        </a:solidFill>
                        <a:effectLst/>
                        <a:latin typeface="游ゴシック" panose="020B0400000000000000" pitchFamily="50" charset="-128"/>
                        <a:ea typeface="+mn-ea"/>
                      </a:endParaRPr>
                    </a:p>
                    <a:p>
                      <a:pPr algn="l" fontAlgn="ctr"/>
                      <a:r>
                        <a:rPr lang="ja-JP" altLang="en-US" sz="2800" b="0" i="0" u="none" strike="noStrike" dirty="0">
                          <a:solidFill>
                            <a:srgbClr val="000000"/>
                          </a:solidFill>
                          <a:effectLst/>
                          <a:latin typeface="游ゴシック" panose="020B0400000000000000" pitchFamily="50" charset="-128"/>
                          <a:ea typeface="+mn-ea"/>
                        </a:rPr>
                        <a:t>　い要介護者が出る。　</a:t>
                      </a:r>
                      <a:endParaRPr lang="en-US" altLang="ja-JP" sz="2800" b="0" i="0" u="none" strike="noStrike" dirty="0">
                        <a:solidFill>
                          <a:srgbClr val="000000"/>
                        </a:solidFill>
                        <a:effectLst/>
                        <a:latin typeface="游ゴシック" panose="020B0400000000000000" pitchFamily="50" charset="-128"/>
                        <a:ea typeface="+mn-ea"/>
                      </a:endParaRPr>
                    </a:p>
                    <a:p>
                      <a:pPr algn="l" fontAlgn="ctr"/>
                      <a:r>
                        <a:rPr lang="ja-JP" altLang="en-US" sz="2800" b="0" i="0" u="none" strike="noStrike" dirty="0">
                          <a:solidFill>
                            <a:srgbClr val="000000"/>
                          </a:solidFill>
                          <a:effectLst/>
                          <a:latin typeface="游ゴシック" panose="020B0400000000000000" pitchFamily="50" charset="-128"/>
                          <a:ea typeface="+mn-ea"/>
                        </a:rPr>
                        <a:t>・一律ではなく所得基準額の細分化や世帯などに応じた</a:t>
                      </a:r>
                      <a:endParaRPr lang="en-US" altLang="ja-JP" sz="2800" b="0" i="0" u="none" strike="noStrike" dirty="0">
                        <a:solidFill>
                          <a:srgbClr val="000000"/>
                        </a:solidFill>
                        <a:effectLst/>
                        <a:latin typeface="游ゴシック" panose="020B0400000000000000" pitchFamily="50" charset="-128"/>
                        <a:ea typeface="+mn-ea"/>
                      </a:endParaRPr>
                    </a:p>
                    <a:p>
                      <a:pPr algn="l" fontAlgn="ctr"/>
                      <a:r>
                        <a:rPr lang="ja-JP" altLang="en-US" sz="2800" b="0" i="0" u="none" strike="noStrike" dirty="0">
                          <a:solidFill>
                            <a:srgbClr val="000000"/>
                          </a:solidFill>
                          <a:effectLst/>
                          <a:latin typeface="游ゴシック" panose="020B0400000000000000" pitchFamily="50" charset="-128"/>
                          <a:ea typeface="+mn-ea"/>
                        </a:rPr>
                        <a:t>　対応・収入のほとんどを</a:t>
                      </a:r>
                      <a:r>
                        <a:rPr lang="ja-JP" altLang="en-US" sz="2800" b="0" i="0" u="none" strike="noStrike" dirty="0">
                          <a:solidFill>
                            <a:srgbClr val="FF0000"/>
                          </a:solidFill>
                          <a:effectLst/>
                          <a:latin typeface="游ゴシック" panose="020B0400000000000000" pitchFamily="50" charset="-128"/>
                          <a:ea typeface="+mn-ea"/>
                        </a:rPr>
                        <a:t>介護サービス利用料になると</a:t>
                      </a:r>
                      <a:endParaRPr lang="en-US" altLang="ja-JP" sz="2800" b="0" i="0" u="none" strike="noStrike" dirty="0">
                        <a:solidFill>
                          <a:srgbClr val="FF0000"/>
                        </a:solidFill>
                        <a:effectLst/>
                        <a:latin typeface="游ゴシック" panose="020B0400000000000000" pitchFamily="50" charset="-128"/>
                        <a:ea typeface="+mn-ea"/>
                      </a:endParaRPr>
                    </a:p>
                    <a:p>
                      <a:pPr algn="l" fontAlgn="ctr"/>
                      <a:r>
                        <a:rPr lang="ja-JP" altLang="en-US" sz="2800" b="0" i="0" u="none" strike="noStrike" dirty="0">
                          <a:solidFill>
                            <a:srgbClr val="FF0000"/>
                          </a:solidFill>
                          <a:effectLst/>
                          <a:latin typeface="游ゴシック" panose="020B0400000000000000" pitchFamily="50" charset="-128"/>
                          <a:ea typeface="+mn-ea"/>
                        </a:rPr>
                        <a:t>　負担分はどこかで補うとなると、食事がおろそかにな</a:t>
                      </a:r>
                      <a:endParaRPr lang="en-US" altLang="ja-JP" sz="2800" b="0" i="0" u="none" strike="noStrike" dirty="0">
                        <a:solidFill>
                          <a:srgbClr val="FF0000"/>
                        </a:solidFill>
                        <a:effectLst/>
                        <a:latin typeface="游ゴシック" panose="020B0400000000000000" pitchFamily="50" charset="-128"/>
                        <a:ea typeface="+mn-ea"/>
                      </a:endParaRPr>
                    </a:p>
                    <a:p>
                      <a:pPr algn="l" fontAlgn="ctr"/>
                      <a:r>
                        <a:rPr lang="ja-JP" altLang="en-US" sz="2800" b="0" i="0" u="none" strike="noStrike" dirty="0">
                          <a:solidFill>
                            <a:srgbClr val="FF0000"/>
                          </a:solidFill>
                          <a:effectLst/>
                          <a:latin typeface="游ゴシック" panose="020B0400000000000000" pitchFamily="50" charset="-128"/>
                          <a:ea typeface="+mn-ea"/>
                        </a:rPr>
                        <a:t>　り、栄養の低下、不健康につながる。</a:t>
                      </a:r>
                      <a:endPar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2206242506"/>
                  </a:ext>
                </a:extLst>
              </a:tr>
            </a:tbl>
          </a:graphicData>
        </a:graphic>
      </p:graphicFrame>
    </p:spTree>
    <p:extLst>
      <p:ext uri="{BB962C8B-B14F-4D97-AF65-F5344CB8AC3E}">
        <p14:creationId xmlns:p14="http://schemas.microsoft.com/office/powerpoint/2010/main" val="1793131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12</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2536865983"/>
              </p:ext>
            </p:extLst>
          </p:nvPr>
        </p:nvGraphicFramePr>
        <p:xfrm>
          <a:off x="0" y="2"/>
          <a:ext cx="9144000" cy="6857997"/>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562680">
                <a:tc>
                  <a:txBody>
                    <a:bodyPr/>
                    <a:lstStyle/>
                    <a:p>
                      <a:pPr algn="l" fontAlgn="ctr"/>
                      <a:r>
                        <a:rPr lang="ja-JP" altLang="en-US" sz="2800" u="none" strike="noStrike" dirty="0">
                          <a:effectLst/>
                        </a:rPr>
                        <a:t>Ｑ６．自己負担引き上げでの影響（反対コメント）</a:t>
                      </a:r>
                      <a:endParaRPr lang="ja-JP" altLang="en-US" sz="2800" b="0" i="0" u="none" strike="noStrike" dirty="0">
                        <a:solidFill>
                          <a:srgbClr val="000000"/>
                        </a:solidFill>
                        <a:effectLst/>
                        <a:latin typeface="游ゴシック" panose="020B0400000000000000" pitchFamily="50" charset="-128"/>
                        <a:ea typeface="+mn-ea"/>
                      </a:endParaRPr>
                    </a:p>
                  </a:txBody>
                  <a:tcPr marL="2947" marR="2947" marT="2947" marB="0" anchor="ctr"/>
                </a:tc>
                <a:extLst>
                  <a:ext uri="{0D108BD9-81ED-4DB2-BD59-A6C34878D82A}">
                    <a16:rowId xmlns:a16="http://schemas.microsoft.com/office/drawing/2014/main" val="3977379439"/>
                  </a:ext>
                </a:extLst>
              </a:tr>
              <a:tr h="1676463">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・現在介護サービスを利用されている高齢者は、年金も</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少なく所得も低い。</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割負担になると、介護サービス</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を利用出来ない利用者が増える。</a:t>
                      </a:r>
                    </a:p>
                  </a:txBody>
                  <a:tcPr marL="0" marR="0" marT="0" marB="0" anchor="ctr"/>
                </a:tc>
                <a:extLst>
                  <a:ext uri="{0D108BD9-81ED-4DB2-BD59-A6C34878D82A}">
                    <a16:rowId xmlns:a16="http://schemas.microsoft.com/office/drawing/2014/main" val="4179536815"/>
                  </a:ext>
                </a:extLst>
              </a:tr>
              <a:tr h="2235283">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・現在何かと支払いをしている利用者が生活保護の申請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をせざるをえなくなる。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・必要最低限のサービスすら利用出来なくなり、生活維</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持が困難になる。あるいは、状態悪化に陥ってしまう</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tc>
                <a:extLst>
                  <a:ext uri="{0D108BD9-81ED-4DB2-BD59-A6C34878D82A}">
                    <a16:rowId xmlns:a16="http://schemas.microsoft.com/office/drawing/2014/main" val="4288493536"/>
                  </a:ext>
                </a:extLst>
              </a:tr>
              <a:tr h="707108">
                <a:tc>
                  <a:txBody>
                    <a:bodyPr/>
                    <a:lstStyle/>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・利用者からのクレームや不満の訴えが増える</a:t>
                      </a:r>
                    </a:p>
                  </a:txBody>
                  <a:tcPr marL="0" marR="0" marT="0" marB="0" anchor="ctr"/>
                </a:tc>
                <a:extLst>
                  <a:ext uri="{0D108BD9-81ED-4DB2-BD59-A6C34878D82A}">
                    <a16:rowId xmlns:a16="http://schemas.microsoft.com/office/drawing/2014/main" val="2206242506"/>
                  </a:ext>
                </a:extLst>
              </a:tr>
              <a:tr h="1676463">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・現在でも生活がギリギリな方が多い。</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サービスの利用　</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控えによる虐待が増える恐れがある。コロナ禍はサー</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ビス利用控えによる虐待があった</a:t>
                      </a:r>
                    </a:p>
                  </a:txBody>
                  <a:tcPr marL="0" marR="0" marT="0" marB="0" anchor="ctr"/>
                </a:tc>
                <a:extLst>
                  <a:ext uri="{0D108BD9-81ED-4DB2-BD59-A6C34878D82A}">
                    <a16:rowId xmlns:a16="http://schemas.microsoft.com/office/drawing/2014/main" val="2047012258"/>
                  </a:ext>
                </a:extLst>
              </a:tr>
            </a:tbl>
          </a:graphicData>
        </a:graphic>
      </p:graphicFrame>
    </p:spTree>
    <p:extLst>
      <p:ext uri="{BB962C8B-B14F-4D97-AF65-F5344CB8AC3E}">
        <p14:creationId xmlns:p14="http://schemas.microsoft.com/office/powerpoint/2010/main" val="2085830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25970"/>
            <a:ext cx="9143999" cy="1237281"/>
          </a:xfrm>
        </p:spPr>
        <p:txBody>
          <a:bodyPr>
            <a:normAutofit/>
          </a:bodyPr>
          <a:lstStyle/>
          <a:p>
            <a:pPr algn="ctr"/>
            <a:r>
              <a:rPr kumimoji="1" lang="ja-JP" altLang="en-US" sz="3800" u="sng" dirty="0">
                <a:latin typeface="ＭＳ 明朝" panose="02020609040205080304" pitchFamily="17" charset="-128"/>
                <a:ea typeface="ＭＳ 明朝" panose="02020609040205080304" pitchFamily="17" charset="-128"/>
              </a:rPr>
              <a:t>問</a:t>
            </a:r>
            <a:r>
              <a:rPr lang="en-US" altLang="ja-JP" sz="3800" u="sng" dirty="0">
                <a:latin typeface="ＭＳ 明朝" panose="02020609040205080304" pitchFamily="17" charset="-128"/>
                <a:ea typeface="ＭＳ 明朝" panose="02020609040205080304" pitchFamily="17" charset="-128"/>
              </a:rPr>
              <a:t>7</a:t>
            </a:r>
            <a:r>
              <a:rPr kumimoji="1" lang="ja-JP" altLang="en-US" sz="3800" u="sng" dirty="0">
                <a:latin typeface="ＭＳ 明朝" panose="02020609040205080304" pitchFamily="17" charset="-128"/>
                <a:ea typeface="ＭＳ 明朝" panose="02020609040205080304" pitchFamily="17" charset="-128"/>
              </a:rPr>
              <a:t>：利用料支払い困難で、介護サービス利用控えがあったか</a:t>
            </a:r>
          </a:p>
        </p:txBody>
      </p:sp>
      <p:graphicFrame>
        <p:nvGraphicFramePr>
          <p:cNvPr id="6" name="グラフ 5"/>
          <p:cNvGraphicFramePr/>
          <p:nvPr>
            <p:extLst>
              <p:ext uri="{D42A27DB-BD31-4B8C-83A1-F6EECF244321}">
                <p14:modId xmlns:p14="http://schemas.microsoft.com/office/powerpoint/2010/main" val="3135424293"/>
              </p:ext>
            </p:extLst>
          </p:nvPr>
        </p:nvGraphicFramePr>
        <p:xfrm>
          <a:off x="77821" y="1251284"/>
          <a:ext cx="9144000" cy="5606716"/>
        </p:xfrm>
        <a:graphic>
          <a:graphicData uri="http://schemas.openxmlformats.org/drawingml/2006/chart">
            <c:chart xmlns:c="http://schemas.openxmlformats.org/drawingml/2006/chart" xmlns:r="http://schemas.openxmlformats.org/officeDocument/2006/relationships" r:id="rId3"/>
          </a:graphicData>
        </a:graphic>
      </p:graphicFrame>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13</a:t>
            </a:fld>
            <a:endParaRPr kumimoji="1" lang="ja-JP" altLang="en-US" sz="2000" dirty="0"/>
          </a:p>
        </p:txBody>
      </p:sp>
    </p:spTree>
    <p:extLst>
      <p:ext uri="{BB962C8B-B14F-4D97-AF65-F5344CB8AC3E}">
        <p14:creationId xmlns:p14="http://schemas.microsoft.com/office/powerpoint/2010/main" val="721830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25970"/>
            <a:ext cx="9143999" cy="1237281"/>
          </a:xfrm>
        </p:spPr>
        <p:txBody>
          <a:bodyPr>
            <a:normAutofit/>
          </a:bodyPr>
          <a:lstStyle/>
          <a:p>
            <a:pPr algn="ctr"/>
            <a:r>
              <a:rPr kumimoji="1" lang="ja-JP" altLang="en-US" sz="3800" u="sng" dirty="0">
                <a:latin typeface="ＭＳ 明朝" panose="02020609040205080304" pitchFamily="17" charset="-128"/>
                <a:ea typeface="ＭＳ 明朝" panose="02020609040205080304" pitchFamily="17" charset="-128"/>
              </a:rPr>
              <a:t>問</a:t>
            </a:r>
            <a:r>
              <a:rPr lang="en-US" altLang="ja-JP" sz="3800" u="sng" dirty="0">
                <a:latin typeface="ＭＳ 明朝" panose="02020609040205080304" pitchFamily="17" charset="-128"/>
                <a:ea typeface="ＭＳ 明朝" panose="02020609040205080304" pitchFamily="17" charset="-128"/>
              </a:rPr>
              <a:t>7</a:t>
            </a:r>
            <a:r>
              <a:rPr kumimoji="1" lang="ja-JP" altLang="en-US" sz="3800" u="sng" dirty="0">
                <a:latin typeface="ＭＳ 明朝" panose="02020609040205080304" pitchFamily="17" charset="-128"/>
                <a:ea typeface="ＭＳ 明朝" panose="02020609040205080304" pitchFamily="17" charset="-128"/>
              </a:rPr>
              <a:t>：介護サービス利用控えサービス種類は（重複回答あり）</a:t>
            </a:r>
          </a:p>
        </p:txBody>
      </p:sp>
      <p:graphicFrame>
        <p:nvGraphicFramePr>
          <p:cNvPr id="6" name="グラフ 5"/>
          <p:cNvGraphicFramePr/>
          <p:nvPr>
            <p:extLst>
              <p:ext uri="{D42A27DB-BD31-4B8C-83A1-F6EECF244321}">
                <p14:modId xmlns:p14="http://schemas.microsoft.com/office/powerpoint/2010/main" val="2607616563"/>
              </p:ext>
            </p:extLst>
          </p:nvPr>
        </p:nvGraphicFramePr>
        <p:xfrm>
          <a:off x="77821" y="1363252"/>
          <a:ext cx="9144000" cy="5494748"/>
        </p:xfrm>
        <a:graphic>
          <a:graphicData uri="http://schemas.openxmlformats.org/drawingml/2006/chart">
            <c:chart xmlns:c="http://schemas.openxmlformats.org/drawingml/2006/chart" xmlns:r="http://schemas.openxmlformats.org/officeDocument/2006/relationships" r:id="rId3"/>
          </a:graphicData>
        </a:graphic>
      </p:graphicFrame>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14</a:t>
            </a:fld>
            <a:endParaRPr kumimoji="1" lang="ja-JP" altLang="en-US" sz="2000" dirty="0"/>
          </a:p>
        </p:txBody>
      </p:sp>
    </p:spTree>
    <p:extLst>
      <p:ext uri="{BB962C8B-B14F-4D97-AF65-F5344CB8AC3E}">
        <p14:creationId xmlns:p14="http://schemas.microsoft.com/office/powerpoint/2010/main" val="1080860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15</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2434989923"/>
              </p:ext>
            </p:extLst>
          </p:nvPr>
        </p:nvGraphicFramePr>
        <p:xfrm>
          <a:off x="0" y="-2"/>
          <a:ext cx="9143999" cy="6842761"/>
        </p:xfrm>
        <a:graphic>
          <a:graphicData uri="http://schemas.openxmlformats.org/drawingml/2006/table">
            <a:tbl>
              <a:tblPr firstRow="1" bandRow="1">
                <a:tableStyleId>{21E4AEA4-8DFA-4A89-87EB-49C32662AFE0}</a:tableStyleId>
              </a:tblPr>
              <a:tblGrid>
                <a:gridCol w="9143999">
                  <a:extLst>
                    <a:ext uri="{9D8B030D-6E8A-4147-A177-3AD203B41FA5}">
                      <a16:colId xmlns:a16="http://schemas.microsoft.com/office/drawing/2014/main" val="1827787688"/>
                    </a:ext>
                  </a:extLst>
                </a:gridCol>
              </a:tblGrid>
              <a:tr h="823275">
                <a:tc>
                  <a:txBody>
                    <a:bodyPr/>
                    <a:lstStyle/>
                    <a:p>
                      <a:pPr algn="l" fontAlgn="ctr"/>
                      <a:r>
                        <a:rPr lang="ja-JP" altLang="en-US" sz="2000" u="none" strike="noStrike" dirty="0">
                          <a:effectLst/>
                        </a:rPr>
                        <a:t>　ケアマネジャーの立場から、支払い困難者救済に対して国への要望　</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883022">
                <a:tc>
                  <a:txBody>
                    <a:bodyPr/>
                    <a:lstStyle/>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・地域によって生活水準も変わるが、介護サービス料金は変</a:t>
                      </a:r>
                      <a:endParaRPr lang="en-US" altLang="ja-JP" sz="2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　わらないので低所得者にとってはサービスを利用したくて</a:t>
                      </a:r>
                      <a:endParaRPr lang="en-US" altLang="ja-JP" sz="2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　も</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支払いのできる範囲でサービスを減らす事が多いので単</a:t>
                      </a:r>
                      <a:endPar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　価を下げて負担割合を検討してほしい。</a:t>
                      </a:r>
                    </a:p>
                  </a:txBody>
                  <a:tcPr marL="0" marR="0" marT="0" marB="0" anchor="ctr"/>
                </a:tc>
                <a:extLst>
                  <a:ext uri="{0D108BD9-81ED-4DB2-BD59-A6C34878D82A}">
                    <a16:rowId xmlns:a16="http://schemas.microsoft.com/office/drawing/2014/main" val="4179536815"/>
                  </a:ext>
                </a:extLst>
              </a:tr>
              <a:tr h="929027">
                <a:tc>
                  <a:txBody>
                    <a:bodyPr/>
                    <a:lstStyle/>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補足給付を無料</a:t>
                      </a: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にしてほしい。生保が受けれないギリギリ</a:t>
                      </a:r>
                      <a:endParaRPr lang="en-US" altLang="ja-JP" sz="2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　の方は生活そのものに影響が出ると思うので</a:t>
                      </a:r>
                    </a:p>
                  </a:txBody>
                  <a:tcPr marL="0" marR="0" marT="0" marB="0" anchor="ctr"/>
                </a:tc>
                <a:extLst>
                  <a:ext uri="{0D108BD9-81ED-4DB2-BD59-A6C34878D82A}">
                    <a16:rowId xmlns:a16="http://schemas.microsoft.com/office/drawing/2014/main" val="4288493536"/>
                  </a:ext>
                </a:extLst>
              </a:tr>
              <a:tr h="1023276">
                <a:tc>
                  <a:txBody>
                    <a:bodyPr/>
                    <a:lstStyle/>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成年後見制度手続き</a:t>
                      </a: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がもっと早くできればと思います。</a:t>
                      </a:r>
                      <a:endParaRPr lang="en-US" altLang="ja-JP" sz="2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　金銭搾取や経済的虐待、身寄りのない高齢者が多いため。</a:t>
                      </a:r>
                    </a:p>
                  </a:txBody>
                  <a:tcPr marL="0" marR="0" marT="0" marB="0" anchor="ctr"/>
                </a:tc>
                <a:extLst>
                  <a:ext uri="{0D108BD9-81ED-4DB2-BD59-A6C34878D82A}">
                    <a16:rowId xmlns:a16="http://schemas.microsoft.com/office/drawing/2014/main" val="2206242506"/>
                  </a:ext>
                </a:extLst>
              </a:tr>
              <a:tr h="976426">
                <a:tc>
                  <a:txBody>
                    <a:bodyPr/>
                    <a:lstStyle/>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地域で（無料・低料金）で使えるサービスの開発や人材育</a:t>
                      </a:r>
                      <a:endPar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　成</a:t>
                      </a: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が必要</a:t>
                      </a:r>
                    </a:p>
                  </a:txBody>
                  <a:tcPr marL="0" marR="0" marT="0" marB="0" anchor="ctr"/>
                </a:tc>
                <a:extLst>
                  <a:ext uri="{0D108BD9-81ED-4DB2-BD59-A6C34878D82A}">
                    <a16:rowId xmlns:a16="http://schemas.microsoft.com/office/drawing/2014/main" val="443595534"/>
                  </a:ext>
                </a:extLst>
              </a:tr>
              <a:tr h="1207735">
                <a:tc>
                  <a:txBody>
                    <a:bodyPr/>
                    <a:lstStyle/>
                    <a:p>
                      <a:pPr algn="l" fontAlgn="ctr"/>
                      <a:r>
                        <a:rPr lang="ja-JP" altLang="en-US" sz="2600" b="0" i="0" u="none" strike="noStrike" dirty="0">
                          <a:solidFill>
                            <a:srgbClr val="000000"/>
                          </a:solidFill>
                          <a:effectLst/>
                          <a:latin typeface="游ゴシック" panose="020B0400000000000000" pitchFamily="50" charset="-128"/>
                          <a:ea typeface="+mn-ea"/>
                        </a:rPr>
                        <a:t>・介護士の離職を減らすための理由で利用者負担が加算として増えている。国が負担するかあるいはサービス事業所へ給付率からの職員への給与として配分してほしい。</a:t>
                      </a:r>
                      <a:endPar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270657310"/>
                  </a:ext>
                </a:extLst>
              </a:tr>
            </a:tbl>
          </a:graphicData>
        </a:graphic>
      </p:graphicFrame>
    </p:spTree>
    <p:extLst>
      <p:ext uri="{BB962C8B-B14F-4D97-AF65-F5344CB8AC3E}">
        <p14:creationId xmlns:p14="http://schemas.microsoft.com/office/powerpoint/2010/main" val="4060423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16</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3551999202"/>
              </p:ext>
            </p:extLst>
          </p:nvPr>
        </p:nvGraphicFramePr>
        <p:xfrm>
          <a:off x="0" y="0"/>
          <a:ext cx="9143999" cy="6947452"/>
        </p:xfrm>
        <a:graphic>
          <a:graphicData uri="http://schemas.openxmlformats.org/drawingml/2006/table">
            <a:tbl>
              <a:tblPr firstRow="1" bandRow="1">
                <a:tableStyleId>{21E4AEA4-8DFA-4A89-87EB-49C32662AFE0}</a:tableStyleId>
              </a:tblPr>
              <a:tblGrid>
                <a:gridCol w="9143999">
                  <a:extLst>
                    <a:ext uri="{9D8B030D-6E8A-4147-A177-3AD203B41FA5}">
                      <a16:colId xmlns:a16="http://schemas.microsoft.com/office/drawing/2014/main" val="1827787688"/>
                    </a:ext>
                  </a:extLst>
                </a:gridCol>
              </a:tblGrid>
              <a:tr h="675742">
                <a:tc>
                  <a:txBody>
                    <a:bodyPr/>
                    <a:lstStyle/>
                    <a:p>
                      <a:pPr algn="l" fontAlgn="ctr"/>
                      <a:r>
                        <a:rPr lang="ja-JP" altLang="en-US" sz="2200" u="none" strike="noStrike" dirty="0">
                          <a:effectLst/>
                        </a:rPr>
                        <a:t>　ケアマネジャーの立場から、支払い困難者救済に対して国への要望　</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096269">
                <a:tc>
                  <a:txBody>
                    <a:bodyPr/>
                    <a:lstStyle/>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・生活保護と一緒で</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困窮者に対し、免除か一部支援を行って</a:t>
                      </a:r>
                      <a:endPar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　ほしい。逆に裕福層は</a:t>
                      </a:r>
                      <a:r>
                        <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rPr>
                        <a:t>2</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割</a:t>
                      </a:r>
                      <a:r>
                        <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rPr>
                        <a:t>3</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割</a:t>
                      </a:r>
                      <a:r>
                        <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rPr>
                        <a:t>4</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割があってもいい</a:t>
                      </a: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と思います。</a:t>
                      </a:r>
                    </a:p>
                  </a:txBody>
                  <a:tcPr marL="0" marR="0" marT="0" marB="0" anchor="ctr"/>
                </a:tc>
                <a:extLst>
                  <a:ext uri="{0D108BD9-81ED-4DB2-BD59-A6C34878D82A}">
                    <a16:rowId xmlns:a16="http://schemas.microsoft.com/office/drawing/2014/main" val="4179536815"/>
                  </a:ext>
                </a:extLst>
              </a:tr>
              <a:tr h="121323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・生保は確実に徴収出来るが生保ギリギリの年金受給者は、</a:t>
                      </a:r>
                      <a:endParaRPr lang="en-US" altLang="ja-JP" sz="260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　延滞が発生する場合があるので国で一時立て替えで払って</a:t>
                      </a:r>
                      <a:endParaRPr lang="en-US" altLang="ja-JP" sz="260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　ほしい。</a:t>
                      </a:r>
                      <a:endParaRPr lang="ja-JP" altLang="en-US" sz="2400" b="0" i="0" u="none" strike="noStrike" dirty="0">
                        <a:solidFill>
                          <a:srgbClr val="000000"/>
                        </a:solidFill>
                        <a:effectLst/>
                        <a:latin typeface="游ゴシック" panose="020B0400000000000000" pitchFamily="50" charset="-128"/>
                        <a:ea typeface="+mn-ea"/>
                      </a:endParaRPr>
                    </a:p>
                  </a:txBody>
                  <a:tcPr marL="0" marR="0" marT="0" marB="0" anchor="ctr"/>
                </a:tc>
                <a:extLst>
                  <a:ext uri="{0D108BD9-81ED-4DB2-BD59-A6C34878D82A}">
                    <a16:rowId xmlns:a16="http://schemas.microsoft.com/office/drawing/2014/main" val="4288493536"/>
                  </a:ext>
                </a:extLst>
              </a:tr>
              <a:tr h="1708777">
                <a:tc>
                  <a:txBody>
                    <a:bodyPr/>
                    <a:lstStyle/>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・利用者の資産状況や家族の収入等に目をむける、介護保険</a:t>
                      </a:r>
                      <a:endParaRPr lang="en-US" altLang="ja-JP" sz="2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　の適切な利用はもちろん理解できますが、こぼれ落ちてい</a:t>
                      </a:r>
                      <a:endParaRPr lang="en-US" altLang="ja-JP" sz="2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　る</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（去年の</a:t>
                      </a:r>
                      <a:r>
                        <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rPr>
                        <a:t>1</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年間の収入ではなく現在の状況）もしっかりと</a:t>
                      </a:r>
                      <a:endPar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　反映させて欲しい。</a:t>
                      </a:r>
                    </a:p>
                  </a:txBody>
                  <a:tcPr marL="0" marR="0" marT="0" marB="0" anchor="ctr"/>
                </a:tc>
                <a:extLst>
                  <a:ext uri="{0D108BD9-81ED-4DB2-BD59-A6C34878D82A}">
                    <a16:rowId xmlns:a16="http://schemas.microsoft.com/office/drawing/2014/main" val="2206242506"/>
                  </a:ext>
                </a:extLst>
              </a:tr>
              <a:tr h="1301116">
                <a:tc>
                  <a:txBody>
                    <a:bodyPr/>
                    <a:lstStyle/>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・国がすべてを対応することが出来ないのでその前段階での</a:t>
                      </a:r>
                      <a:endParaRPr lang="en-US" altLang="ja-JP" sz="26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000000"/>
                          </a:solidFill>
                          <a:effectLst/>
                          <a:latin typeface="游ゴシック" panose="020B0400000000000000" pitchFamily="50" charset="-128"/>
                          <a:ea typeface="游ゴシック" panose="020B0400000000000000" pitchFamily="50" charset="-128"/>
                        </a:rPr>
                        <a:t>　予防にもっと力をいれるべき。</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閉じこもりになることで</a:t>
                      </a:r>
                      <a:endPar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　</a:t>
                      </a:r>
                      <a:r>
                        <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rPr>
                        <a:t>ADL</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が低下し介護度</a:t>
                      </a:r>
                      <a:r>
                        <a:rPr lang="en-US" altLang="ja-JP" sz="2600" b="0" i="0" u="none" strike="noStrike" dirty="0">
                          <a:solidFill>
                            <a:srgbClr val="FF0000"/>
                          </a:solidFill>
                          <a:effectLst/>
                          <a:latin typeface="游ゴシック" panose="020B0400000000000000" pitchFamily="50" charset="-128"/>
                          <a:ea typeface="游ゴシック" panose="020B0400000000000000" pitchFamily="50" charset="-128"/>
                        </a:rPr>
                        <a:t>UP</a:t>
                      </a:r>
                      <a:r>
                        <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rPr>
                        <a:t>しない仕組みづくり</a:t>
                      </a:r>
                    </a:p>
                  </a:txBody>
                  <a:tcPr marL="0" marR="0" marT="0" marB="0" anchor="ctr"/>
                </a:tc>
                <a:extLst>
                  <a:ext uri="{0D108BD9-81ED-4DB2-BD59-A6C34878D82A}">
                    <a16:rowId xmlns:a16="http://schemas.microsoft.com/office/drawing/2014/main" val="443595534"/>
                  </a:ext>
                </a:extLst>
              </a:tr>
              <a:tr h="952312">
                <a:tc>
                  <a:txBody>
                    <a:bodyPr/>
                    <a:lstStyle/>
                    <a:p>
                      <a:pPr algn="l" fontAlgn="ctr"/>
                      <a:r>
                        <a:rPr lang="ja-JP" altLang="en-US" sz="2800" b="0" i="0" u="none" strike="noStrike" dirty="0">
                          <a:solidFill>
                            <a:srgbClr val="000000"/>
                          </a:solidFill>
                          <a:effectLst/>
                          <a:latin typeface="游ゴシック" panose="020B0400000000000000" pitchFamily="50" charset="-128"/>
                          <a:ea typeface="+mn-ea"/>
                        </a:rPr>
                        <a:t>・</a:t>
                      </a:r>
                      <a:r>
                        <a:rPr lang="ja-JP" altLang="en-US" sz="2800" b="0" i="0" u="none" strike="noStrike" dirty="0">
                          <a:solidFill>
                            <a:srgbClr val="FF0000"/>
                          </a:solidFill>
                          <a:effectLst/>
                          <a:latin typeface="游ゴシック" panose="020B0400000000000000" pitchFamily="50" charset="-128"/>
                          <a:ea typeface="+mn-ea"/>
                        </a:rPr>
                        <a:t>仕方ないと思います</a:t>
                      </a:r>
                      <a:endParaRPr lang="ja-JP" altLang="en-US" sz="2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2280764591"/>
                  </a:ext>
                </a:extLst>
              </a:tr>
            </a:tbl>
          </a:graphicData>
        </a:graphic>
      </p:graphicFrame>
    </p:spTree>
    <p:extLst>
      <p:ext uri="{BB962C8B-B14F-4D97-AF65-F5344CB8AC3E}">
        <p14:creationId xmlns:p14="http://schemas.microsoft.com/office/powerpoint/2010/main" val="2225076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36" y="237730"/>
            <a:ext cx="9221821" cy="872613"/>
          </a:xfrm>
        </p:spPr>
        <p:txBody>
          <a:bodyPr>
            <a:noAutofit/>
          </a:bodyPr>
          <a:lstStyle/>
          <a:p>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8</a:t>
            </a:r>
            <a:r>
              <a:rPr kumimoji="1" lang="ja-JP" altLang="en-US" sz="4000" u="sng" dirty="0">
                <a:latin typeface="ＭＳ 明朝" panose="02020609040205080304" pitchFamily="17" charset="-128"/>
                <a:ea typeface="ＭＳ 明朝" panose="02020609040205080304" pitchFamily="17" charset="-128"/>
              </a:rPr>
              <a:t>：要介護</a:t>
            </a:r>
            <a:r>
              <a:rPr kumimoji="1" lang="en-US" altLang="ja-JP" sz="4000" u="sng" dirty="0">
                <a:latin typeface="ＭＳ 明朝" panose="02020609040205080304" pitchFamily="17" charset="-128"/>
                <a:ea typeface="ＭＳ 明朝" panose="02020609040205080304" pitchFamily="17" charset="-128"/>
              </a:rPr>
              <a:t>1</a:t>
            </a:r>
            <a:r>
              <a:rPr kumimoji="1" lang="ja-JP" altLang="en-US" sz="4000" u="sng" dirty="0">
                <a:latin typeface="ＭＳ 明朝" panose="02020609040205080304" pitchFamily="17" charset="-128"/>
                <a:ea typeface="ＭＳ 明朝" panose="02020609040205080304" pitchFamily="17" charset="-128"/>
              </a:rPr>
              <a:t>・</a:t>
            </a:r>
            <a:r>
              <a:rPr kumimoji="1" lang="en-US" altLang="ja-JP" sz="4000" u="sng" dirty="0">
                <a:latin typeface="ＭＳ 明朝" panose="02020609040205080304" pitchFamily="17" charset="-128"/>
                <a:ea typeface="ＭＳ 明朝" panose="02020609040205080304" pitchFamily="17" charset="-128"/>
              </a:rPr>
              <a:t>2</a:t>
            </a:r>
            <a:r>
              <a:rPr kumimoji="1" lang="ja-JP" altLang="en-US" sz="4000" u="sng" dirty="0">
                <a:latin typeface="ＭＳ 明朝" panose="02020609040205080304" pitchFamily="17" charset="-128"/>
                <a:ea typeface="ＭＳ 明朝" panose="02020609040205080304" pitchFamily="17" charset="-128"/>
              </a:rPr>
              <a:t>の訪問介護と通所介護</a:t>
            </a:r>
            <a:br>
              <a:rPr kumimoji="1" lang="en-US" altLang="ja-JP" sz="4000" u="sng" dirty="0">
                <a:latin typeface="ＭＳ 明朝" panose="02020609040205080304" pitchFamily="17" charset="-128"/>
                <a:ea typeface="ＭＳ 明朝" panose="02020609040205080304" pitchFamily="17" charset="-128"/>
              </a:rPr>
            </a:br>
            <a:r>
              <a:rPr kumimoji="1" lang="ja-JP" altLang="en-US" sz="4000" u="sng" dirty="0">
                <a:latin typeface="ＭＳ 明朝" panose="02020609040205080304" pitchFamily="17" charset="-128"/>
                <a:ea typeface="ＭＳ 明朝" panose="02020609040205080304" pitchFamily="17" charset="-128"/>
              </a:rPr>
              <a:t>　の地域支援事業への移行等について</a:t>
            </a:r>
          </a:p>
        </p:txBody>
      </p:sp>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17</a:t>
            </a:fld>
            <a:endParaRPr kumimoji="1" lang="ja-JP" altLang="en-US" sz="2000" dirty="0"/>
          </a:p>
        </p:txBody>
      </p:sp>
      <p:graphicFrame>
        <p:nvGraphicFramePr>
          <p:cNvPr id="5" name="グラフ 4">
            <a:extLst>
              <a:ext uri="{FF2B5EF4-FFF2-40B4-BE49-F238E27FC236}">
                <a16:creationId xmlns:a16="http://schemas.microsoft.com/office/drawing/2014/main" id="{D4104D9D-7FCC-4D85-B01D-0190210B2F61}"/>
              </a:ext>
            </a:extLst>
          </p:cNvPr>
          <p:cNvGraphicFramePr>
            <a:graphicFrameLocks/>
          </p:cNvGraphicFramePr>
          <p:nvPr>
            <p:extLst>
              <p:ext uri="{D42A27DB-BD31-4B8C-83A1-F6EECF244321}">
                <p14:modId xmlns:p14="http://schemas.microsoft.com/office/powerpoint/2010/main" val="2225532978"/>
              </p:ext>
            </p:extLst>
          </p:nvPr>
        </p:nvGraphicFramePr>
        <p:xfrm>
          <a:off x="21836" y="1227221"/>
          <a:ext cx="9122164" cy="56307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46441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18</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2051876742"/>
              </p:ext>
            </p:extLst>
          </p:nvPr>
        </p:nvGraphicFramePr>
        <p:xfrm>
          <a:off x="0" y="1"/>
          <a:ext cx="9144000" cy="6837719"/>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458299">
                <a:tc>
                  <a:txBody>
                    <a:bodyPr/>
                    <a:lstStyle/>
                    <a:p>
                      <a:pPr algn="l" fontAlgn="ctr"/>
                      <a:r>
                        <a:rPr lang="ja-JP" altLang="en-US" sz="2400" u="none" strike="noStrike" dirty="0">
                          <a:effectLst/>
                        </a:rPr>
                        <a:t>Ｑ</a:t>
                      </a:r>
                      <a:r>
                        <a:rPr lang="en-US" altLang="ja-JP" sz="2400" u="none" strike="noStrike" dirty="0">
                          <a:effectLst/>
                        </a:rPr>
                        <a:t>8</a:t>
                      </a:r>
                      <a:r>
                        <a:rPr lang="ja-JP" altLang="en-US" sz="2400" u="none" strike="noStrike" dirty="0">
                          <a:effectLst/>
                        </a:rPr>
                        <a:t>．移行されることでの影響は　（コメント）</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345646">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・調査上では、</a:t>
                      </a:r>
                      <a:r>
                        <a:rPr lang="ja-JP" altLang="en-US" sz="2800" b="0" i="0" u="none" strike="noStrike" dirty="0">
                          <a:solidFill>
                            <a:schemeClr val="tx1"/>
                          </a:solidFill>
                          <a:effectLst/>
                          <a:latin typeface="游ゴシック" panose="020B0400000000000000" pitchFamily="50" charset="-128"/>
                          <a:ea typeface="游ゴシック" panose="020B0400000000000000" pitchFamily="50" charset="-128"/>
                        </a:rPr>
                        <a:t>要介護</a:t>
                      </a:r>
                      <a:r>
                        <a:rPr lang="en-US" altLang="ja-JP" sz="2800" b="0" i="0" u="none" strike="noStrike" dirty="0">
                          <a:solidFill>
                            <a:schemeClr val="tx1"/>
                          </a:solidFill>
                          <a:effectLst/>
                          <a:latin typeface="游ゴシック" panose="020B0400000000000000" pitchFamily="50" charset="-128"/>
                          <a:ea typeface="游ゴシック" panose="020B0400000000000000" pitchFamily="50" charset="-128"/>
                        </a:rPr>
                        <a:t>1.2</a:t>
                      </a:r>
                      <a:r>
                        <a:rPr lang="ja-JP" altLang="en-US" sz="2800" b="0" i="0" u="none" strike="noStrike" dirty="0">
                          <a:solidFill>
                            <a:schemeClr val="tx1"/>
                          </a:solidFill>
                          <a:effectLst/>
                          <a:latin typeface="游ゴシック" panose="020B0400000000000000" pitchFamily="50" charset="-128"/>
                          <a:ea typeface="游ゴシック" panose="020B0400000000000000" pitchFamily="50" charset="-128"/>
                        </a:rPr>
                        <a:t>は軽いように思われているが、</a:t>
                      </a:r>
                      <a:endParaRPr lang="en-US" altLang="ja-JP" sz="28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chemeClr val="tx1"/>
                          </a:solidFill>
                          <a:effectLst/>
                          <a:latin typeface="游ゴシック" panose="020B0400000000000000" pitchFamily="50" charset="-128"/>
                          <a:ea typeface="游ゴシック" panose="020B0400000000000000" pitchFamily="50" charset="-128"/>
                        </a:rPr>
                        <a:t>　在宅生活している方が多く、転倒、</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ケガのリスクも高</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く介護者も不安な状態なので、頻回に相談がある</a:t>
                      </a:r>
                    </a:p>
                  </a:txBody>
                  <a:tcPr marL="0" marR="0" marT="0" marB="0" anchor="ctr"/>
                </a:tc>
                <a:extLst>
                  <a:ext uri="{0D108BD9-81ED-4DB2-BD59-A6C34878D82A}">
                    <a16:rowId xmlns:a16="http://schemas.microsoft.com/office/drawing/2014/main" val="4179536815"/>
                  </a:ext>
                </a:extLst>
              </a:tr>
              <a:tr h="1049333">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必要なサービスが制限されることで、本人の身体レベ</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ル低下に繋がる恐れ、又家族の負担増加の恐れがある</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4288493536"/>
                  </a:ext>
                </a:extLst>
              </a:tr>
              <a:tr h="66434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chemeClr val="tx1"/>
                          </a:solidFill>
                          <a:effectLst/>
                          <a:latin typeface="游ゴシック" panose="020B0400000000000000" pitchFamily="50" charset="-128"/>
                          <a:ea typeface="游ゴシック" panose="020B0400000000000000" pitchFamily="50" charset="-128"/>
                        </a:rPr>
                        <a:t>訪問介護→賛成　・通所介護→反対　・条件付き賛成</a:t>
                      </a:r>
                      <a:endParaRPr lang="en-US" altLang="ja-JP" sz="2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2206242506"/>
                  </a:ext>
                </a:extLst>
              </a:tr>
              <a:tr h="974508">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ボランティアや地域の助け合いなど、そんな都合の良</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い事が本当に可能でしょうか。介護サービスが崩壊</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chemeClr val="tx1"/>
                          </a:solidFill>
                          <a:effectLst/>
                          <a:latin typeface="游ゴシック" panose="020B0400000000000000" pitchFamily="50" charset="-128"/>
                          <a:ea typeface="+mn-ea"/>
                        </a:rPr>
                        <a:t>・</a:t>
                      </a:r>
                      <a:r>
                        <a:rPr lang="ja-JP" altLang="en-US" sz="2800" b="0" i="0" u="none" strike="noStrike" dirty="0">
                          <a:solidFill>
                            <a:srgbClr val="FF0000"/>
                          </a:solidFill>
                          <a:effectLst/>
                          <a:latin typeface="游ゴシック" panose="020B0400000000000000" pitchFamily="50" charset="-128"/>
                          <a:ea typeface="+mn-ea"/>
                        </a:rPr>
                        <a:t>事業者も経営が困難になる可能性が高い</a:t>
                      </a:r>
                    </a:p>
                  </a:txBody>
                  <a:tcPr marL="0" marR="0" marT="0" marB="0" anchor="ctr"/>
                </a:tc>
                <a:extLst>
                  <a:ext uri="{0D108BD9-81ED-4DB2-BD59-A6C34878D82A}">
                    <a16:rowId xmlns:a16="http://schemas.microsoft.com/office/drawing/2014/main" val="443595534"/>
                  </a:ext>
                </a:extLst>
              </a:tr>
              <a:tr h="928314">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・個々のニーズが満たされない。特に認知症、独居の方</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達へ充分なサービスが受けられない可能性が大きい</a:t>
                      </a:r>
                    </a:p>
                  </a:txBody>
                  <a:tcPr marL="0" marR="0" marT="0" marB="0" anchor="ctr"/>
                </a:tc>
                <a:extLst>
                  <a:ext uri="{0D108BD9-81ED-4DB2-BD59-A6C34878D82A}">
                    <a16:rowId xmlns:a16="http://schemas.microsoft.com/office/drawing/2014/main" val="1733010319"/>
                  </a:ext>
                </a:extLst>
              </a:tr>
              <a:tr h="1111622">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・市町村により偏りは出ると思います。財源の問題。介護予防のために働きかけが増やせたら</a:t>
                      </a:r>
                    </a:p>
                  </a:txBody>
                  <a:tcPr marL="0" marR="0" marT="0" marB="0" anchor="ctr"/>
                </a:tc>
                <a:extLst>
                  <a:ext uri="{0D108BD9-81ED-4DB2-BD59-A6C34878D82A}">
                    <a16:rowId xmlns:a16="http://schemas.microsoft.com/office/drawing/2014/main" val="2624917680"/>
                  </a:ext>
                </a:extLst>
              </a:tr>
            </a:tbl>
          </a:graphicData>
        </a:graphic>
      </p:graphicFrame>
    </p:spTree>
    <p:extLst>
      <p:ext uri="{BB962C8B-B14F-4D97-AF65-F5344CB8AC3E}">
        <p14:creationId xmlns:p14="http://schemas.microsoft.com/office/powerpoint/2010/main" val="3925746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820" y="0"/>
            <a:ext cx="8674294" cy="1363251"/>
          </a:xfrm>
        </p:spPr>
        <p:txBody>
          <a:bodyPr>
            <a:normAutofit fontScale="90000"/>
          </a:bodyPr>
          <a:lstStyle/>
          <a:p>
            <a:pPr algn="ctr"/>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9</a:t>
            </a:r>
            <a:r>
              <a:rPr kumimoji="1" lang="ja-JP" altLang="en-US" sz="4000" u="sng" dirty="0">
                <a:latin typeface="ＭＳ 明朝" panose="02020609040205080304" pitchFamily="17" charset="-128"/>
                <a:ea typeface="ＭＳ 明朝" panose="02020609040205080304" pitchFamily="17" charset="-128"/>
              </a:rPr>
              <a:t>：事業対象者、要支援１・２の方で　ケアマネジメントで困ったことがあるか</a:t>
            </a:r>
          </a:p>
        </p:txBody>
      </p:sp>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19</a:t>
            </a:fld>
            <a:endParaRPr kumimoji="1" lang="ja-JP" altLang="en-US" sz="2000" dirty="0"/>
          </a:p>
        </p:txBody>
      </p:sp>
      <p:graphicFrame>
        <p:nvGraphicFramePr>
          <p:cNvPr id="5" name="グラフ 4">
            <a:extLst>
              <a:ext uri="{FF2B5EF4-FFF2-40B4-BE49-F238E27FC236}">
                <a16:creationId xmlns:a16="http://schemas.microsoft.com/office/drawing/2014/main" id="{5AC673E6-D930-4B43-99C1-CC48A35BAAA0}"/>
              </a:ext>
            </a:extLst>
          </p:cNvPr>
          <p:cNvGraphicFramePr>
            <a:graphicFrameLocks/>
          </p:cNvGraphicFramePr>
          <p:nvPr>
            <p:extLst>
              <p:ext uri="{D42A27DB-BD31-4B8C-83A1-F6EECF244321}">
                <p14:modId xmlns:p14="http://schemas.microsoft.com/office/powerpoint/2010/main" val="287937550"/>
              </p:ext>
            </p:extLst>
          </p:nvPr>
        </p:nvGraphicFramePr>
        <p:xfrm>
          <a:off x="0" y="1191127"/>
          <a:ext cx="9066180" cy="56081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5253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8A3FE0-386E-4A61-9057-0E606A29BDC5}"/>
              </a:ext>
            </a:extLst>
          </p:cNvPr>
          <p:cNvSpPr>
            <a:spLocks noGrp="1"/>
          </p:cNvSpPr>
          <p:nvPr>
            <p:ph type="title"/>
          </p:nvPr>
        </p:nvSpPr>
        <p:spPr>
          <a:xfrm>
            <a:off x="382555" y="1"/>
            <a:ext cx="8518849" cy="902367"/>
          </a:xfrm>
        </p:spPr>
        <p:txBody>
          <a:bodyPr>
            <a:normAutofit fontScale="90000"/>
          </a:bodyPr>
          <a:lstStyle/>
          <a:p>
            <a:r>
              <a:rPr lang="ja-JP" altLang="en-US" u="sng" dirty="0">
                <a:latin typeface="ＭＳ 明朝" panose="02020609040205080304" pitchFamily="17" charset="-128"/>
                <a:ea typeface="ＭＳ 明朝" panose="02020609040205080304" pitchFamily="17" charset="-128"/>
              </a:rPr>
              <a:t>２０２４年度介護保険改定</a:t>
            </a:r>
            <a:r>
              <a:rPr kumimoji="1" lang="ja-JP" altLang="en-US" u="sng" dirty="0">
                <a:latin typeface="ＭＳ 明朝" panose="02020609040205080304" pitchFamily="17" charset="-128"/>
                <a:ea typeface="ＭＳ 明朝" panose="02020609040205080304" pitchFamily="17" charset="-128"/>
              </a:rPr>
              <a:t>について</a:t>
            </a:r>
          </a:p>
        </p:txBody>
      </p:sp>
      <p:sp>
        <p:nvSpPr>
          <p:cNvPr id="3" name="コンテンツ プレースホルダー 2">
            <a:extLst>
              <a:ext uri="{FF2B5EF4-FFF2-40B4-BE49-F238E27FC236}">
                <a16:creationId xmlns:a16="http://schemas.microsoft.com/office/drawing/2014/main" id="{BB701F56-AF57-443E-8DF2-C23786A9678C}"/>
              </a:ext>
            </a:extLst>
          </p:cNvPr>
          <p:cNvSpPr>
            <a:spLocks noGrp="1"/>
          </p:cNvSpPr>
          <p:nvPr>
            <p:ph idx="1"/>
          </p:nvPr>
        </p:nvSpPr>
        <p:spPr>
          <a:xfrm>
            <a:off x="97971" y="1022685"/>
            <a:ext cx="8948057" cy="5835314"/>
          </a:xfrm>
        </p:spPr>
        <p:txBody>
          <a:bodyPr>
            <a:noAutofit/>
          </a:bodyPr>
          <a:lstStyle/>
          <a:p>
            <a:pPr marL="0" indent="0">
              <a:buNone/>
            </a:pPr>
            <a:r>
              <a:rPr kumimoji="1" lang="ja-JP" altLang="en-US" sz="3600" dirty="0">
                <a:latin typeface="ＭＳ 明朝" panose="02020609040205080304" pitchFamily="17" charset="-128"/>
                <a:ea typeface="ＭＳ 明朝" panose="02020609040205080304" pitchFamily="17" charset="-128"/>
              </a:rPr>
              <a:t>２０２４年度は、医療保険・介護保険・障害者総合支援法も改定をむかえる年となる</a:t>
            </a:r>
            <a:endParaRPr kumimoji="1" lang="en-US" altLang="ja-JP" sz="3600" dirty="0">
              <a:latin typeface="ＭＳ 明朝" panose="02020609040205080304" pitchFamily="17" charset="-128"/>
              <a:ea typeface="ＭＳ 明朝" panose="02020609040205080304" pitchFamily="17" charset="-128"/>
            </a:endParaRPr>
          </a:p>
          <a:p>
            <a:r>
              <a:rPr lang="ja-JP" altLang="en-US" sz="3600" dirty="0">
                <a:latin typeface="ＭＳ 明朝" panose="02020609040205080304" pitchFamily="17" charset="-128"/>
                <a:ea typeface="ＭＳ 明朝" panose="02020609040205080304" pitchFamily="17" charset="-128"/>
              </a:rPr>
              <a:t>介護保険では、利用者負担の原則２割とすること、２割負担の対象者の範囲拡大</a:t>
            </a:r>
            <a:endParaRPr lang="en-US" altLang="ja-JP" sz="3600" dirty="0">
              <a:latin typeface="ＭＳ 明朝" panose="02020609040205080304" pitchFamily="17" charset="-128"/>
              <a:ea typeface="ＭＳ 明朝" panose="02020609040205080304" pitchFamily="17" charset="-128"/>
            </a:endParaRPr>
          </a:p>
          <a:p>
            <a:r>
              <a:rPr kumimoji="1" lang="ja-JP" altLang="en-US" sz="3600" dirty="0">
                <a:latin typeface="ＭＳ 明朝" panose="02020609040205080304" pitchFamily="17" charset="-128"/>
                <a:ea typeface="ＭＳ 明朝" panose="02020609040205080304" pitchFamily="17" charset="-128"/>
              </a:rPr>
              <a:t>ケアマネジメントの利用者負担の導入</a:t>
            </a:r>
            <a:endParaRPr kumimoji="1" lang="en-US" altLang="ja-JP" sz="3600" dirty="0">
              <a:latin typeface="ＭＳ 明朝" panose="02020609040205080304" pitchFamily="17" charset="-128"/>
              <a:ea typeface="ＭＳ 明朝" panose="02020609040205080304" pitchFamily="17" charset="-128"/>
            </a:endParaRPr>
          </a:p>
          <a:p>
            <a:r>
              <a:rPr lang="ja-JP" altLang="en-US" sz="3600" dirty="0">
                <a:latin typeface="ＭＳ 明朝" panose="02020609040205080304" pitchFamily="17" charset="-128"/>
                <a:ea typeface="ＭＳ 明朝" panose="02020609040205080304" pitchFamily="17" charset="-128"/>
              </a:rPr>
              <a:t>福祉用具だけを位置付けているサービスの報酬を減らす</a:t>
            </a:r>
            <a:endParaRPr lang="en-US" altLang="ja-JP" sz="3600" dirty="0">
              <a:latin typeface="ＭＳ 明朝" panose="02020609040205080304" pitchFamily="17" charset="-128"/>
              <a:ea typeface="ＭＳ 明朝" panose="02020609040205080304" pitchFamily="17" charset="-128"/>
            </a:endParaRPr>
          </a:p>
          <a:p>
            <a:r>
              <a:rPr kumimoji="1" lang="ja-JP" altLang="en-US" sz="3600" dirty="0">
                <a:latin typeface="ＭＳ 明朝" panose="02020609040205080304" pitchFamily="17" charset="-128"/>
                <a:ea typeface="ＭＳ 明朝" panose="02020609040205080304" pitchFamily="17" charset="-128"/>
              </a:rPr>
              <a:t>多床室の室料負担の見直し</a:t>
            </a:r>
            <a:endParaRPr kumimoji="1" lang="en-US" altLang="ja-JP" sz="3600" dirty="0">
              <a:latin typeface="ＭＳ 明朝" panose="02020609040205080304" pitchFamily="17" charset="-128"/>
              <a:ea typeface="ＭＳ 明朝" panose="02020609040205080304" pitchFamily="17" charset="-128"/>
            </a:endParaRPr>
          </a:p>
          <a:p>
            <a:r>
              <a:rPr lang="ja-JP" altLang="en-US" sz="3600" dirty="0">
                <a:latin typeface="ＭＳ 明朝" panose="02020609040205080304" pitchFamily="17" charset="-128"/>
                <a:ea typeface="ＭＳ 明朝" panose="02020609040205080304" pitchFamily="17" charset="-128"/>
              </a:rPr>
              <a:t>軽度者のサービスを地域支援事業へ移行</a:t>
            </a:r>
            <a:endParaRPr kumimoji="1" lang="ja-JP" altLang="en-US" sz="3600" dirty="0">
              <a:latin typeface="ＭＳ 明朝" panose="02020609040205080304" pitchFamily="17" charset="-128"/>
              <a:ea typeface="ＭＳ 明朝" panose="02020609040205080304" pitchFamily="17" charset="-128"/>
            </a:endParaRPr>
          </a:p>
        </p:txBody>
      </p:sp>
      <p:sp>
        <p:nvSpPr>
          <p:cNvPr id="4" name="スライド番号プレースホルダー 3">
            <a:extLst>
              <a:ext uri="{FF2B5EF4-FFF2-40B4-BE49-F238E27FC236}">
                <a16:creationId xmlns:a16="http://schemas.microsoft.com/office/drawing/2014/main" id="{9B93D93E-E22D-40FB-AA57-B08717210738}"/>
              </a:ext>
            </a:extLst>
          </p:cNvPr>
          <p:cNvSpPr>
            <a:spLocks noGrp="1"/>
          </p:cNvSpPr>
          <p:nvPr>
            <p:ph type="sldNum" sz="quarter" idx="12"/>
          </p:nvPr>
        </p:nvSpPr>
        <p:spPr/>
        <p:txBody>
          <a:bodyPr/>
          <a:lstStyle/>
          <a:p>
            <a:fld id="{5425F5AD-8AD6-4966-8FFD-DE43A9644024}" type="slidenum">
              <a:rPr kumimoji="1" lang="ja-JP" altLang="en-US" smtClean="0"/>
              <a:t>2</a:t>
            </a:fld>
            <a:endParaRPr kumimoji="1" lang="ja-JP" altLang="en-US"/>
          </a:p>
        </p:txBody>
      </p:sp>
    </p:spTree>
    <p:extLst>
      <p:ext uri="{BB962C8B-B14F-4D97-AF65-F5344CB8AC3E}">
        <p14:creationId xmlns:p14="http://schemas.microsoft.com/office/powerpoint/2010/main" val="4097363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20</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3258673730"/>
              </p:ext>
            </p:extLst>
          </p:nvPr>
        </p:nvGraphicFramePr>
        <p:xfrm>
          <a:off x="0" y="2"/>
          <a:ext cx="9144000" cy="6857998"/>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465171">
                <a:tc>
                  <a:txBody>
                    <a:bodyPr/>
                    <a:lstStyle/>
                    <a:p>
                      <a:pPr algn="l" fontAlgn="ctr"/>
                      <a:r>
                        <a:rPr lang="ja-JP" altLang="en-US" sz="2400" u="none" strike="noStrike" dirty="0">
                          <a:effectLst/>
                        </a:rPr>
                        <a:t>Ｑ</a:t>
                      </a:r>
                      <a:r>
                        <a:rPr lang="en-US" altLang="ja-JP" sz="2400" u="none" strike="noStrike" dirty="0">
                          <a:effectLst/>
                        </a:rPr>
                        <a:t>9</a:t>
                      </a:r>
                      <a:r>
                        <a:rPr lang="ja-JP" altLang="en-US" sz="2400" u="none" strike="noStrike" dirty="0">
                          <a:effectLst/>
                        </a:rPr>
                        <a:t>．</a:t>
                      </a:r>
                      <a:r>
                        <a:rPr kumimoji="1" lang="ja-JP" altLang="en-US" sz="2400" u="sng" dirty="0">
                          <a:latin typeface="ＭＳ 明朝" panose="02020609040205080304" pitchFamily="17" charset="-128"/>
                          <a:ea typeface="ＭＳ 明朝" panose="02020609040205080304" pitchFamily="17" charset="-128"/>
                        </a:rPr>
                        <a:t>事業対象者、要支援１・２のケアマネジメントで困ったこと</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290206">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自治体</a:t>
                      </a:r>
                      <a:r>
                        <a:rPr lang="ja-JP" altLang="en-US" sz="2400" b="0" i="0" u="none" strike="noStrike" dirty="0">
                          <a:solidFill>
                            <a:srgbClr val="FF0000"/>
                          </a:solidFill>
                          <a:effectLst/>
                          <a:latin typeface="游ゴシック" panose="020B0400000000000000" pitchFamily="50" charset="-128"/>
                          <a:ea typeface="游ゴシック" panose="020B0400000000000000" pitchFamily="50" charset="-128"/>
                        </a:rPr>
                        <a:t>（保険者）</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で手続きが違うことが多く煩雑で</a:t>
                      </a:r>
                      <a:r>
                        <a:rPr lang="ja-JP" altLang="en-US" sz="2800" b="0" i="0" u="none" strike="noStrike" dirty="0">
                          <a:solidFill>
                            <a:srgbClr val="FF0000"/>
                          </a:solidFill>
                          <a:effectLst/>
                          <a:latin typeface="游ゴシック" panose="020B0400000000000000" pitchFamily="50" charset="-128"/>
                          <a:ea typeface="+mn-ea"/>
                        </a:rPr>
                        <a:t>ある</a:t>
                      </a:r>
                      <a:endParaRPr lang="en-US" altLang="ja-JP" sz="2800" b="0" i="0" u="none" strike="noStrike" dirty="0">
                        <a:solidFill>
                          <a:srgbClr val="FF0000"/>
                        </a:solidFill>
                        <a:effectLst/>
                        <a:latin typeface="游ゴシック" panose="020B0400000000000000" pitchFamily="50" charset="-128"/>
                        <a:ea typeface="+mn-ea"/>
                      </a:endParaRPr>
                    </a:p>
                    <a:p>
                      <a:pPr algn="l" fontAlgn="ctr"/>
                      <a:r>
                        <a:rPr lang="ja-JP" altLang="en-US" sz="2800" b="0" i="0" u="none" strike="noStrike" dirty="0">
                          <a:solidFill>
                            <a:srgbClr val="000000"/>
                          </a:solidFill>
                          <a:effectLst/>
                          <a:latin typeface="游ゴシック" panose="020B0400000000000000" pitchFamily="50" charset="-128"/>
                          <a:ea typeface="+mn-ea"/>
                        </a:rPr>
                        <a:t>・委託で支援する際に市町村特有となっており、確認し</a:t>
                      </a:r>
                      <a:endParaRPr lang="en-US" altLang="ja-JP" sz="2800" b="0" i="0" u="none" strike="noStrike" dirty="0">
                        <a:solidFill>
                          <a:srgbClr val="000000"/>
                        </a:solidFill>
                        <a:effectLst/>
                        <a:latin typeface="游ゴシック" panose="020B0400000000000000" pitchFamily="50" charset="-128"/>
                        <a:ea typeface="+mn-ea"/>
                      </a:endParaRPr>
                    </a:p>
                    <a:p>
                      <a:pPr algn="l" fontAlgn="ctr"/>
                      <a:r>
                        <a:rPr lang="ja-JP" altLang="en-US" sz="2800" b="0" i="0" u="none" strike="noStrike" dirty="0">
                          <a:solidFill>
                            <a:srgbClr val="000000"/>
                          </a:solidFill>
                          <a:effectLst/>
                          <a:latin typeface="游ゴシック" panose="020B0400000000000000" pitchFamily="50" charset="-128"/>
                          <a:ea typeface="+mn-ea"/>
                        </a:rPr>
                        <a:t>　ながら行うので手間がかかる</a:t>
                      </a:r>
                    </a:p>
                  </a:txBody>
                  <a:tcPr marL="0" marR="0" marT="0" marB="0" anchor="ctr"/>
                </a:tc>
                <a:extLst>
                  <a:ext uri="{0D108BD9-81ED-4DB2-BD59-A6C34878D82A}">
                    <a16:rowId xmlns:a16="http://schemas.microsoft.com/office/drawing/2014/main" val="4179536815"/>
                  </a:ext>
                </a:extLst>
              </a:tr>
              <a:tr h="102909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対象事業が少なく、探すのに困った。</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サービスを待た</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せてしまった。　　</a:t>
                      </a:r>
                      <a:r>
                        <a:rPr lang="ja-JP" altLang="en-US" sz="2800" b="0" i="0" u="none" strike="noStrike" dirty="0">
                          <a:solidFill>
                            <a:srgbClr val="000000"/>
                          </a:solidFill>
                          <a:effectLst/>
                          <a:latin typeface="游ゴシック" panose="020B0400000000000000" pitchFamily="50" charset="-128"/>
                          <a:ea typeface="+mn-ea"/>
                        </a:rPr>
                        <a:t>・受けてもらえる事業所がない</a:t>
                      </a:r>
                    </a:p>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4288493536"/>
                  </a:ext>
                </a:extLst>
              </a:tr>
              <a:tr h="1290206">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予防の利用者は状態が軽くても、独居、身寄りがない</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といった状況が多く、使えるサービスが少なく、ケア</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マネやサービス事業所のボランティア負担がある。</a:t>
                      </a:r>
                    </a:p>
                  </a:txBody>
                  <a:tcPr marL="0" marR="0" marT="0" marB="0" anchor="ctr"/>
                </a:tc>
                <a:extLst>
                  <a:ext uri="{0D108BD9-81ED-4DB2-BD59-A6C34878D82A}">
                    <a16:rowId xmlns:a16="http://schemas.microsoft.com/office/drawing/2014/main" val="2206242506"/>
                  </a:ext>
                </a:extLst>
              </a:tr>
              <a:tr h="1290206">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・介護保険制度について、丁寧に説明し認定が軽くなる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ことは自立に向けてよい方向に向かっていると話すも、</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サービスの回数が減ることに不満訴えが多い。</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443595534"/>
                  </a:ext>
                </a:extLst>
              </a:tr>
              <a:tr h="1493116">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・モニタリングは</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か月に</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度の自宅訪問で良いというが、ほとんどが月</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回以上訪問しており介護と何ら変わら</a:t>
                      </a:r>
                      <a:r>
                        <a:rPr lang="ja-JP" altLang="en-US" sz="2800" b="0" i="0" u="none" strike="noStrike" dirty="0">
                          <a:solidFill>
                            <a:srgbClr val="000000"/>
                          </a:solidFill>
                          <a:effectLst/>
                          <a:latin typeface="游ゴシック" panose="020B0400000000000000" pitchFamily="50" charset="-128"/>
                          <a:ea typeface="+mn-ea"/>
                        </a:rPr>
                        <a:t>ない</a:t>
                      </a:r>
                      <a:endParaRPr lang="en-US" altLang="ja-JP" sz="2800" b="0" i="0" u="none" strike="noStrike" dirty="0">
                        <a:solidFill>
                          <a:srgbClr val="000000"/>
                        </a:solidFill>
                        <a:effectLst/>
                        <a:latin typeface="游ゴシック" panose="020B0400000000000000" pitchFamily="50" charset="-128"/>
                        <a:ea typeface="+mn-ea"/>
                      </a:endParaRPr>
                    </a:p>
                    <a:p>
                      <a:pPr algn="l" fontAlgn="ctr"/>
                      <a:r>
                        <a:rPr lang="ja-JP" altLang="en-US" sz="2800" b="0" i="0" u="none" strike="noStrike" dirty="0">
                          <a:solidFill>
                            <a:srgbClr val="000000"/>
                          </a:solidFill>
                          <a:effectLst/>
                          <a:latin typeface="游ゴシック" panose="020B0400000000000000" pitchFamily="50" charset="-128"/>
                          <a:ea typeface="+mn-ea"/>
                        </a:rPr>
                        <a:t>・書類が多く作業量が多いが、</a:t>
                      </a:r>
                      <a:r>
                        <a:rPr lang="ja-JP" altLang="en-US" sz="2600" b="0" i="0" u="none" strike="noStrike" dirty="0">
                          <a:solidFill>
                            <a:srgbClr val="000000"/>
                          </a:solidFill>
                          <a:effectLst/>
                          <a:latin typeface="游ゴシック" panose="020B0400000000000000" pitchFamily="50" charset="-128"/>
                          <a:ea typeface="+mn-ea"/>
                        </a:rPr>
                        <a:t>ケアマネジメント</a:t>
                      </a:r>
                      <a:r>
                        <a:rPr lang="ja-JP" altLang="en-US" sz="2800" b="0" i="0" u="none" strike="noStrike" dirty="0">
                          <a:solidFill>
                            <a:srgbClr val="000000"/>
                          </a:solidFill>
                          <a:effectLst/>
                          <a:latin typeface="游ゴシック" panose="020B0400000000000000" pitchFamily="50" charset="-128"/>
                          <a:ea typeface="+mn-ea"/>
                        </a:rPr>
                        <a:t>費が安い</a:t>
                      </a:r>
                    </a:p>
                  </a:txBody>
                  <a:tcPr marL="0" marR="0" marT="0" marB="0" anchor="ctr"/>
                </a:tc>
                <a:extLst>
                  <a:ext uri="{0D108BD9-81ED-4DB2-BD59-A6C34878D82A}">
                    <a16:rowId xmlns:a16="http://schemas.microsoft.com/office/drawing/2014/main" val="1733010319"/>
                  </a:ext>
                </a:extLst>
              </a:tr>
            </a:tbl>
          </a:graphicData>
        </a:graphic>
      </p:graphicFrame>
    </p:spTree>
    <p:extLst>
      <p:ext uri="{BB962C8B-B14F-4D97-AF65-F5344CB8AC3E}">
        <p14:creationId xmlns:p14="http://schemas.microsoft.com/office/powerpoint/2010/main" val="2667891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25970"/>
            <a:ext cx="9144000" cy="1237281"/>
          </a:xfrm>
        </p:spPr>
        <p:txBody>
          <a:bodyPr>
            <a:normAutofit/>
          </a:bodyPr>
          <a:lstStyle/>
          <a:p>
            <a:pPr algn="ctr"/>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12</a:t>
            </a:r>
            <a:r>
              <a:rPr kumimoji="1" lang="ja-JP" altLang="en-US" sz="4000" u="sng" dirty="0">
                <a:latin typeface="ＭＳ 明朝" panose="02020609040205080304" pitchFamily="17" charset="-128"/>
                <a:ea typeface="ＭＳ 明朝" panose="02020609040205080304" pitchFamily="17" charset="-128"/>
              </a:rPr>
              <a:t>：事務効率化</a:t>
            </a:r>
            <a:r>
              <a:rPr kumimoji="1" lang="ja-JP" altLang="en-US" sz="3600" u="sng" dirty="0">
                <a:latin typeface="ＭＳ 明朝" panose="02020609040205080304" pitchFamily="17" charset="-128"/>
                <a:ea typeface="ＭＳ 明朝" panose="02020609040205080304" pitchFamily="17" charset="-128"/>
              </a:rPr>
              <a:t>（</a:t>
            </a:r>
            <a:r>
              <a:rPr kumimoji="1" lang="en-US" altLang="ja-JP" sz="3600" u="sng" dirty="0">
                <a:latin typeface="ＭＳ 明朝" panose="02020609040205080304" pitchFamily="17" charset="-128"/>
                <a:ea typeface="ＭＳ 明朝" panose="02020609040205080304" pitchFamily="17" charset="-128"/>
              </a:rPr>
              <a:t>ICT</a:t>
            </a:r>
            <a:r>
              <a:rPr kumimoji="1" lang="ja-JP" altLang="en-US" sz="3600" u="sng" dirty="0">
                <a:latin typeface="ＭＳ 明朝" panose="02020609040205080304" pitchFamily="17" charset="-128"/>
                <a:ea typeface="ＭＳ 明朝" panose="02020609040205080304" pitchFamily="17" charset="-128"/>
              </a:rPr>
              <a:t>活用・事務配置）</a:t>
            </a:r>
            <a:r>
              <a:rPr kumimoji="1" lang="ja-JP" altLang="en-US" sz="4000" u="sng" dirty="0">
                <a:latin typeface="ＭＳ 明朝" panose="02020609040205080304" pitchFamily="17" charset="-128"/>
                <a:ea typeface="ＭＳ 明朝" panose="02020609040205080304" pitchFamily="17" charset="-128"/>
              </a:rPr>
              <a:t>で、逓減制緩和について</a:t>
            </a:r>
          </a:p>
        </p:txBody>
      </p:sp>
      <p:graphicFrame>
        <p:nvGraphicFramePr>
          <p:cNvPr id="5" name="グラフ 4">
            <a:extLst>
              <a:ext uri="{FF2B5EF4-FFF2-40B4-BE49-F238E27FC236}">
                <a16:creationId xmlns:a16="http://schemas.microsoft.com/office/drawing/2014/main" id="{655668E6-0B23-4341-84E8-C603A2AF0EC7}"/>
              </a:ext>
            </a:extLst>
          </p:cNvPr>
          <p:cNvGraphicFramePr>
            <a:graphicFrameLocks/>
          </p:cNvGraphicFramePr>
          <p:nvPr>
            <p:extLst>
              <p:ext uri="{D42A27DB-BD31-4B8C-83A1-F6EECF244321}">
                <p14:modId xmlns:p14="http://schemas.microsoft.com/office/powerpoint/2010/main" val="648439873"/>
              </p:ext>
            </p:extLst>
          </p:nvPr>
        </p:nvGraphicFramePr>
        <p:xfrm>
          <a:off x="-1" y="1233600"/>
          <a:ext cx="9143999" cy="56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2314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22</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1764763954"/>
              </p:ext>
            </p:extLst>
          </p:nvPr>
        </p:nvGraphicFramePr>
        <p:xfrm>
          <a:off x="0" y="0"/>
          <a:ext cx="9144000" cy="6858001"/>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50870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u="none" strike="noStrike" dirty="0">
                          <a:effectLst/>
                        </a:rPr>
                        <a:t>Ｑ</a:t>
                      </a:r>
                      <a:r>
                        <a:rPr lang="en-US" altLang="ja-JP" sz="2000" u="none" strike="noStrike" dirty="0">
                          <a:effectLst/>
                        </a:rPr>
                        <a:t>12</a:t>
                      </a:r>
                      <a:r>
                        <a:rPr lang="ja-JP" altLang="en-US" sz="2000" u="none" strike="noStrike" dirty="0">
                          <a:effectLst/>
                        </a:rPr>
                        <a:t>．事務効率化を目的に、逓減制緩和に取り組んでいる（コメント）</a:t>
                      </a:r>
                      <a:endParaRPr lang="ja-JP" altLang="en-US" sz="2000" b="0" i="0" u="none" strike="noStrike" dirty="0">
                        <a:solidFill>
                          <a:srgbClr val="000000"/>
                        </a:solidFill>
                        <a:effectLst/>
                        <a:latin typeface="游ゴシック" panose="020B0400000000000000" pitchFamily="50" charset="-128"/>
                        <a:ea typeface="+mn-ea"/>
                      </a:endParaRPr>
                    </a:p>
                  </a:txBody>
                  <a:tcPr marL="2947" marR="2947" marT="2947" marB="0" anchor="ctr"/>
                </a:tc>
                <a:extLst>
                  <a:ext uri="{0D108BD9-81ED-4DB2-BD59-A6C34878D82A}">
                    <a16:rowId xmlns:a16="http://schemas.microsoft.com/office/drawing/2014/main" val="3977379439"/>
                  </a:ext>
                </a:extLst>
              </a:tr>
              <a:tr h="899174">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ICT</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活用・事務職員の配置で仕事の効率化はよくなって</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いる。</a:t>
                      </a:r>
                    </a:p>
                  </a:txBody>
                  <a:tcPr marL="0" marR="0" marT="0" marB="0" anchor="ctr"/>
                </a:tc>
                <a:extLst>
                  <a:ext uri="{0D108BD9-81ED-4DB2-BD59-A6C34878D82A}">
                    <a16:rowId xmlns:a16="http://schemas.microsoft.com/office/drawing/2014/main" val="4179536815"/>
                  </a:ext>
                </a:extLst>
              </a:tr>
              <a:tr h="733757">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・書類関係のメール活用。ペーパーレスデータ管理。</a:t>
                      </a:r>
                    </a:p>
                  </a:txBody>
                  <a:tcPr marL="0" marR="0" marT="0" marB="0" anchor="ctr"/>
                </a:tc>
                <a:extLst>
                  <a:ext uri="{0D108BD9-81ED-4DB2-BD59-A6C34878D82A}">
                    <a16:rowId xmlns:a16="http://schemas.microsoft.com/office/drawing/2014/main" val="3957020015"/>
                  </a:ext>
                </a:extLst>
              </a:tr>
              <a:tr h="747464">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2800" b="0" i="0" u="none" strike="noStrike" dirty="0" err="1">
                          <a:solidFill>
                            <a:srgbClr val="000000"/>
                          </a:solidFill>
                          <a:effectLst/>
                          <a:latin typeface="游ゴシック" panose="020B0400000000000000" pitchFamily="50" charset="-128"/>
                          <a:ea typeface="游ゴシック" panose="020B0400000000000000" pitchFamily="50" charset="-128"/>
                        </a:rPr>
                        <a:t>ipad</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活用し訪問先からの入力している</a:t>
                      </a:r>
                    </a:p>
                  </a:txBody>
                  <a:tcPr marL="0" marR="0" marT="0" marB="0" anchor="ctr"/>
                </a:tc>
                <a:extLst>
                  <a:ext uri="{0D108BD9-81ED-4DB2-BD59-A6C34878D82A}">
                    <a16:rowId xmlns:a16="http://schemas.microsoft.com/office/drawing/2014/main" val="4288493536"/>
                  </a:ext>
                </a:extLst>
              </a:tr>
              <a:tr h="1359024">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・ノート</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PC</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、デザリング用スマホを全員支給し、記録等　</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ICT</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活用できる環境を整備し、テレワークを積極的に取</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り組んでいる</a:t>
                      </a:r>
                    </a:p>
                  </a:txBody>
                  <a:tcPr marL="0" marR="0" marT="0" marB="0" anchor="ctr"/>
                </a:tc>
                <a:extLst>
                  <a:ext uri="{0D108BD9-81ED-4DB2-BD59-A6C34878D82A}">
                    <a16:rowId xmlns:a16="http://schemas.microsoft.com/office/drawing/2014/main" val="2206242506"/>
                  </a:ext>
                </a:extLst>
              </a:tr>
              <a:tr h="121341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・ＩＣＴ活用、勉強中。提供表をＰＤＦ変換しメールで</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事業所に送信を行っている。</a:t>
                      </a:r>
                    </a:p>
                  </a:txBody>
                  <a:tcPr marL="0" marR="0" marT="0" marB="0" anchor="ctr"/>
                </a:tc>
                <a:extLst>
                  <a:ext uri="{0D108BD9-81ED-4DB2-BD59-A6C34878D82A}">
                    <a16:rowId xmlns:a16="http://schemas.microsoft.com/office/drawing/2014/main" val="327489086"/>
                  </a:ext>
                </a:extLst>
              </a:tr>
              <a:tr h="1396463">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・オンライン会議や、介護ソフトのクラウド使用。事務</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員の配置はしていません。兼務しています。十分には</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出来ていません。</a:t>
                      </a:r>
                    </a:p>
                  </a:txBody>
                  <a:tcPr marL="0" marR="0" marT="0" marB="0" anchor="ctr"/>
                </a:tc>
                <a:extLst>
                  <a:ext uri="{0D108BD9-81ED-4DB2-BD59-A6C34878D82A}">
                    <a16:rowId xmlns:a16="http://schemas.microsoft.com/office/drawing/2014/main" val="3081480643"/>
                  </a:ext>
                </a:extLst>
              </a:tr>
            </a:tbl>
          </a:graphicData>
        </a:graphic>
      </p:graphicFrame>
    </p:spTree>
    <p:extLst>
      <p:ext uri="{BB962C8B-B14F-4D97-AF65-F5344CB8AC3E}">
        <p14:creationId xmlns:p14="http://schemas.microsoft.com/office/powerpoint/2010/main" val="11131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820" y="125970"/>
            <a:ext cx="8674294" cy="1237281"/>
          </a:xfrm>
        </p:spPr>
        <p:txBody>
          <a:bodyPr>
            <a:normAutofit/>
          </a:bodyPr>
          <a:lstStyle/>
          <a:p>
            <a:pPr algn="ctr"/>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13</a:t>
            </a:r>
            <a:r>
              <a:rPr kumimoji="1" lang="ja-JP" altLang="en-US" sz="4000" u="sng" dirty="0">
                <a:latin typeface="ＭＳ 明朝" panose="02020609040205080304" pitchFamily="17" charset="-128"/>
                <a:ea typeface="ＭＳ 明朝" panose="02020609040205080304" pitchFamily="17" charset="-128"/>
              </a:rPr>
              <a:t>：文書負担軽減や手続きの</a:t>
            </a:r>
            <a:br>
              <a:rPr kumimoji="1" lang="en-US" altLang="ja-JP" sz="4000" u="sng" dirty="0">
                <a:latin typeface="ＭＳ 明朝" panose="02020609040205080304" pitchFamily="17" charset="-128"/>
                <a:ea typeface="ＭＳ 明朝" panose="02020609040205080304" pitchFamily="17" charset="-128"/>
              </a:rPr>
            </a:br>
            <a:r>
              <a:rPr kumimoji="1" lang="ja-JP" altLang="en-US" sz="4000" u="sng" dirty="0">
                <a:latin typeface="ＭＳ 明朝" panose="02020609040205080304" pitchFamily="17" charset="-128"/>
                <a:ea typeface="ＭＳ 明朝" panose="02020609040205080304" pitchFamily="17" charset="-128"/>
              </a:rPr>
              <a:t>効率化について</a:t>
            </a:r>
          </a:p>
        </p:txBody>
      </p:sp>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23</a:t>
            </a:fld>
            <a:endParaRPr kumimoji="1" lang="ja-JP" altLang="en-US" sz="2000" dirty="0"/>
          </a:p>
        </p:txBody>
      </p:sp>
      <p:graphicFrame>
        <p:nvGraphicFramePr>
          <p:cNvPr id="5" name="グラフ 4">
            <a:extLst>
              <a:ext uri="{FF2B5EF4-FFF2-40B4-BE49-F238E27FC236}">
                <a16:creationId xmlns:a16="http://schemas.microsoft.com/office/drawing/2014/main" id="{51EE2D8A-A3B4-435B-9B3A-399552869BF7}"/>
              </a:ext>
            </a:extLst>
          </p:cNvPr>
          <p:cNvGraphicFramePr>
            <a:graphicFrameLocks/>
          </p:cNvGraphicFramePr>
          <p:nvPr>
            <p:extLst>
              <p:ext uri="{D42A27DB-BD31-4B8C-83A1-F6EECF244321}">
                <p14:modId xmlns:p14="http://schemas.microsoft.com/office/powerpoint/2010/main" val="750765464"/>
              </p:ext>
            </p:extLst>
          </p:nvPr>
        </p:nvGraphicFramePr>
        <p:xfrm>
          <a:off x="0" y="1215189"/>
          <a:ext cx="9144000" cy="56428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51534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24</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3788638819"/>
              </p:ext>
            </p:extLst>
          </p:nvPr>
        </p:nvGraphicFramePr>
        <p:xfrm>
          <a:off x="0" y="0"/>
          <a:ext cx="9144000" cy="6858000"/>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544833">
                <a:tc>
                  <a:txBody>
                    <a:bodyPr/>
                    <a:lstStyle/>
                    <a:p>
                      <a:pPr algn="l" fontAlgn="ctr"/>
                      <a:r>
                        <a:rPr lang="ja-JP" altLang="en-US" sz="2000" u="none" strike="noStrike" dirty="0">
                          <a:effectLst/>
                        </a:rPr>
                        <a:t>Ｑ</a:t>
                      </a:r>
                      <a:r>
                        <a:rPr lang="en-US" altLang="ja-JP" sz="2000" u="none" strike="noStrike" dirty="0">
                          <a:effectLst/>
                        </a:rPr>
                        <a:t>13</a:t>
                      </a:r>
                      <a:r>
                        <a:rPr lang="ja-JP" altLang="en-US" sz="2000" u="none" strike="noStrike" dirty="0">
                          <a:effectLst/>
                        </a:rPr>
                        <a:t>．文書負担軽減　電磁的な対応に取り組んでいる（コメント）</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30055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・押印を廃止することで、</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印鑑忘れによる再訪がなく</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なった</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電磁的な対応については、職員のスキルに　</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個人差があり不備も発生する。</a:t>
                      </a:r>
                    </a:p>
                  </a:txBody>
                  <a:tcPr marL="0" marR="0" marT="0" marB="0" anchor="ctr"/>
                </a:tc>
                <a:extLst>
                  <a:ext uri="{0D108BD9-81ED-4DB2-BD59-A6C34878D82A}">
                    <a16:rowId xmlns:a16="http://schemas.microsoft.com/office/drawing/2014/main" val="4179536815"/>
                  </a:ext>
                </a:extLst>
              </a:tr>
              <a:tr h="867037">
                <a:tc>
                  <a:txBody>
                    <a:bodyPr/>
                    <a:lstStyle/>
                    <a:p>
                      <a:pPr algn="l" fontAlgn="ctr"/>
                      <a:r>
                        <a:rPr lang="ja-JP" altLang="en-US" sz="2800" b="0" i="0" u="none" strike="noStrike" dirty="0">
                          <a:solidFill>
                            <a:srgbClr val="000000"/>
                          </a:solidFill>
                          <a:effectLst/>
                          <a:latin typeface="游ゴシック" panose="020B0400000000000000" pitchFamily="50" charset="-128"/>
                          <a:ea typeface="+mn-ea"/>
                        </a:rPr>
                        <a:t>・ケアプラン等への押印廃止、事業所保管文書のペー</a:t>
                      </a:r>
                      <a:endParaRPr lang="en-US" altLang="ja-JP" sz="2800" b="0" i="0" u="none" strike="noStrike" dirty="0">
                        <a:solidFill>
                          <a:srgbClr val="000000"/>
                        </a:solidFill>
                        <a:effectLst/>
                        <a:latin typeface="游ゴシック" panose="020B0400000000000000" pitchFamily="50" charset="-128"/>
                        <a:ea typeface="+mn-ea"/>
                      </a:endParaRPr>
                    </a:p>
                    <a:p>
                      <a:pPr algn="l" fontAlgn="ctr"/>
                      <a:r>
                        <a:rPr lang="ja-JP" altLang="en-US" sz="2800" b="0" i="0" u="none" strike="noStrike" dirty="0">
                          <a:solidFill>
                            <a:srgbClr val="000000"/>
                          </a:solidFill>
                          <a:effectLst/>
                          <a:latin typeface="游ゴシック" panose="020B0400000000000000" pitchFamily="50" charset="-128"/>
                          <a:ea typeface="+mn-ea"/>
                        </a:rPr>
                        <a:t>　パーレス化</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3957020015"/>
                  </a:ext>
                </a:extLst>
              </a:tr>
              <a:tr h="1063761">
                <a:tc>
                  <a:txBody>
                    <a:bodyPr/>
                    <a:lstStyle/>
                    <a:p>
                      <a:pPr algn="l" fontAlgn="ctr"/>
                      <a:r>
                        <a:rPr lang="ja-JP" altLang="en-US" sz="2800" b="0" i="0" u="none" strike="noStrike" dirty="0">
                          <a:solidFill>
                            <a:srgbClr val="000000"/>
                          </a:solidFill>
                          <a:effectLst/>
                          <a:latin typeface="游ゴシック" panose="020B0400000000000000" pitchFamily="50" charset="-128"/>
                          <a:ea typeface="+mn-ea"/>
                        </a:rPr>
                        <a:t>・</a:t>
                      </a:r>
                      <a:r>
                        <a:rPr lang="ja-JP" altLang="en-US" sz="2800" b="0" i="0" u="none" strike="noStrike" dirty="0">
                          <a:solidFill>
                            <a:srgbClr val="FF0000"/>
                          </a:solidFill>
                          <a:effectLst/>
                          <a:latin typeface="游ゴシック" panose="020B0400000000000000" pitchFamily="50" charset="-128"/>
                          <a:ea typeface="+mn-ea"/>
                        </a:rPr>
                        <a:t>業務負担の軽減になっている</a:t>
                      </a:r>
                      <a:r>
                        <a:rPr lang="ja-JP" altLang="en-US" sz="2800" b="0" i="0" u="none" strike="noStrike" dirty="0">
                          <a:solidFill>
                            <a:srgbClr val="000000"/>
                          </a:solidFill>
                          <a:effectLst/>
                          <a:latin typeface="游ゴシック" panose="020B0400000000000000" pitchFamily="50" charset="-128"/>
                          <a:ea typeface="+mn-ea"/>
                        </a:rPr>
                        <a:t>。セキュリティーについ</a:t>
                      </a:r>
                      <a:endParaRPr lang="en-US" altLang="ja-JP" sz="2800" b="0" i="0" u="none" strike="noStrike" dirty="0">
                        <a:solidFill>
                          <a:srgbClr val="000000"/>
                        </a:solidFill>
                        <a:effectLst/>
                        <a:latin typeface="游ゴシック" panose="020B0400000000000000" pitchFamily="50" charset="-128"/>
                        <a:ea typeface="+mn-ea"/>
                      </a:endParaRPr>
                    </a:p>
                    <a:p>
                      <a:pPr algn="l" fontAlgn="ctr"/>
                      <a:r>
                        <a:rPr lang="ja-JP" altLang="en-US" sz="2800" b="0" i="0" u="none" strike="noStrike" dirty="0">
                          <a:solidFill>
                            <a:srgbClr val="000000"/>
                          </a:solidFill>
                          <a:effectLst/>
                          <a:latin typeface="游ゴシック" panose="020B0400000000000000" pitchFamily="50" charset="-128"/>
                          <a:ea typeface="+mn-ea"/>
                        </a:rPr>
                        <a:t>　て不安がある。スキルが追いついていかない</a:t>
                      </a:r>
                    </a:p>
                  </a:txBody>
                  <a:tcPr marL="0" marR="0" marT="0" marB="0" anchor="ctr"/>
                </a:tc>
                <a:extLst>
                  <a:ext uri="{0D108BD9-81ED-4DB2-BD59-A6C34878D82A}">
                    <a16:rowId xmlns:a16="http://schemas.microsoft.com/office/drawing/2014/main" val="4288493536"/>
                  </a:ext>
                </a:extLst>
              </a:tr>
              <a:tr h="1734073">
                <a:tc>
                  <a:txBody>
                    <a:bodyPr/>
                    <a:lstStyle/>
                    <a:p>
                      <a:pPr algn="ctr"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・押印廃止を取り組み良かったことは、利用票、差し替</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え（定期計画で変わった場合）、本人の認印、代筆者</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の認印をもらうのに</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訪問回数が減ることで、交通費・　</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時間のロスがなくなる。</a:t>
                      </a:r>
                    </a:p>
                  </a:txBody>
                  <a:tcPr marL="0" marR="0" marT="0" marB="0" anchor="ctr"/>
                </a:tc>
                <a:extLst>
                  <a:ext uri="{0D108BD9-81ED-4DB2-BD59-A6C34878D82A}">
                    <a16:rowId xmlns:a16="http://schemas.microsoft.com/office/drawing/2014/main" val="2206242506"/>
                  </a:ext>
                </a:extLst>
              </a:tr>
              <a:tr h="1347741">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・契約書などの押印を廃止し</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利用者・職員とも負担軽減</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になっている。</a:t>
                      </a:r>
                    </a:p>
                  </a:txBody>
                  <a:tcPr marL="0" marR="0" marT="0" marB="0" anchor="ctr"/>
                </a:tc>
                <a:extLst>
                  <a:ext uri="{0D108BD9-81ED-4DB2-BD59-A6C34878D82A}">
                    <a16:rowId xmlns:a16="http://schemas.microsoft.com/office/drawing/2014/main" val="443595534"/>
                  </a:ext>
                </a:extLst>
              </a:tr>
            </a:tbl>
          </a:graphicData>
        </a:graphic>
      </p:graphicFrame>
    </p:spTree>
    <p:extLst>
      <p:ext uri="{BB962C8B-B14F-4D97-AF65-F5344CB8AC3E}">
        <p14:creationId xmlns:p14="http://schemas.microsoft.com/office/powerpoint/2010/main" val="3955366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25</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2166437591"/>
              </p:ext>
            </p:extLst>
          </p:nvPr>
        </p:nvGraphicFramePr>
        <p:xfrm>
          <a:off x="0" y="1"/>
          <a:ext cx="9144000" cy="6857999"/>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502382">
                <a:tc>
                  <a:txBody>
                    <a:bodyPr/>
                    <a:lstStyle/>
                    <a:p>
                      <a:pPr algn="l" fontAlgn="ctr"/>
                      <a:r>
                        <a:rPr lang="ja-JP" altLang="en-US" sz="2000" u="none" strike="noStrike" dirty="0">
                          <a:effectLst/>
                        </a:rPr>
                        <a:t>Ｑ</a:t>
                      </a:r>
                      <a:r>
                        <a:rPr lang="en-US" altLang="ja-JP" sz="2000" u="none" strike="noStrike" dirty="0">
                          <a:effectLst/>
                        </a:rPr>
                        <a:t>13</a:t>
                      </a:r>
                      <a:r>
                        <a:rPr lang="ja-JP" altLang="en-US" sz="2000" u="none" strike="noStrike" dirty="0">
                          <a:effectLst/>
                        </a:rPr>
                        <a:t>．文書負担軽減　電磁的な対応に取り組んでいない（コメント）</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94000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・取り組み方法が</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わからない</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。具体的な例などがあると</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わかりやすい</a:t>
                      </a:r>
                    </a:p>
                  </a:txBody>
                  <a:tcPr marL="0" marR="0" marT="0" marB="0" anchor="ctr"/>
                </a:tc>
                <a:extLst>
                  <a:ext uri="{0D108BD9-81ED-4DB2-BD59-A6C34878D82A}">
                    <a16:rowId xmlns:a16="http://schemas.microsoft.com/office/drawing/2014/main" val="4179536815"/>
                  </a:ext>
                </a:extLst>
              </a:tr>
              <a:tr h="1474013">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押印廃止</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と言いつつ、</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保険者</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に確認すると「</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もらって</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いた方が良い</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」と言ったり、システム上押印欄がある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場合は押印してもらわないといけないらしいです</a:t>
                      </a:r>
                    </a:p>
                  </a:txBody>
                  <a:tcPr marL="0" marR="0" marT="0" marB="0" anchor="ctr"/>
                </a:tc>
                <a:extLst>
                  <a:ext uri="{0D108BD9-81ED-4DB2-BD59-A6C34878D82A}">
                    <a16:rowId xmlns:a16="http://schemas.microsoft.com/office/drawing/2014/main" val="3957020015"/>
                  </a:ext>
                </a:extLst>
              </a:tr>
              <a:tr h="111182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・電磁的取組みなし</a:t>
                      </a:r>
                      <a:r>
                        <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rPr>
                        <a:t>（今後の導入の予定もなし）</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携帯電話も</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スマホではない、金銭的にも今のところ取り組みなし</a:t>
                      </a:r>
                    </a:p>
                  </a:txBody>
                  <a:tcPr marL="0" marR="0" marT="0" marB="0" anchor="ctr"/>
                </a:tc>
                <a:extLst>
                  <a:ext uri="{0D108BD9-81ED-4DB2-BD59-A6C34878D82A}">
                    <a16:rowId xmlns:a16="http://schemas.microsoft.com/office/drawing/2014/main" val="4288493536"/>
                  </a:ext>
                </a:extLst>
              </a:tr>
              <a:tr h="1414887">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保険者があまり認めておらず</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、ペーパーレスや業務負</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担の軽減をはなっていない。利用票は変わらず押印を</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頂いている。</a:t>
                      </a:r>
                    </a:p>
                  </a:txBody>
                  <a:tcPr marL="0" marR="0" marT="0" marB="0" anchor="ctr"/>
                </a:tc>
                <a:extLst>
                  <a:ext uri="{0D108BD9-81ED-4DB2-BD59-A6C34878D82A}">
                    <a16:rowId xmlns:a16="http://schemas.microsoft.com/office/drawing/2014/main" val="2206242506"/>
                  </a:ext>
                </a:extLst>
              </a:tr>
              <a:tr h="1414887">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・導入に至っていない。</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仕組み、導入方法が分りにくい</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0" marR="0" marT="0" marB="0" anchor="ctr"/>
                </a:tc>
                <a:extLst>
                  <a:ext uri="{0D108BD9-81ED-4DB2-BD59-A6C34878D82A}">
                    <a16:rowId xmlns:a16="http://schemas.microsoft.com/office/drawing/2014/main" val="327489086"/>
                  </a:ext>
                </a:extLst>
              </a:tr>
            </a:tbl>
          </a:graphicData>
        </a:graphic>
      </p:graphicFrame>
    </p:spTree>
    <p:extLst>
      <p:ext uri="{BB962C8B-B14F-4D97-AF65-F5344CB8AC3E}">
        <p14:creationId xmlns:p14="http://schemas.microsoft.com/office/powerpoint/2010/main" val="1822098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26</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3753795306"/>
              </p:ext>
            </p:extLst>
          </p:nvPr>
        </p:nvGraphicFramePr>
        <p:xfrm>
          <a:off x="1" y="0"/>
          <a:ext cx="9144000" cy="6858000"/>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798719">
                <a:tc>
                  <a:txBody>
                    <a:bodyPr/>
                    <a:lstStyle/>
                    <a:p>
                      <a:pPr algn="l" fontAlgn="ctr"/>
                      <a:r>
                        <a:rPr lang="ja-JP" altLang="en-US" sz="2000" u="none" strike="noStrike" dirty="0">
                          <a:effectLst/>
                        </a:rPr>
                        <a:t>Ｑ</a:t>
                      </a:r>
                      <a:r>
                        <a:rPr lang="en-US" altLang="ja-JP" sz="2000" u="none" strike="noStrike" dirty="0">
                          <a:effectLst/>
                        </a:rPr>
                        <a:t>15</a:t>
                      </a:r>
                      <a:r>
                        <a:rPr lang="ja-JP" altLang="en-US" sz="2000" u="none" strike="noStrike" dirty="0">
                          <a:effectLst/>
                        </a:rPr>
                        <a:t>．</a:t>
                      </a:r>
                      <a:r>
                        <a:rPr lang="ja-JP" altLang="en-US" sz="2400" u="none" strike="noStrike" dirty="0">
                          <a:effectLst/>
                        </a:rPr>
                        <a:t>介護報酬改定や介護保険制度に関する不安等　</a:t>
                      </a:r>
                      <a:r>
                        <a:rPr lang="ja-JP" altLang="en-US" sz="2000" u="none" strike="noStrike" dirty="0">
                          <a:effectLst/>
                        </a:rPr>
                        <a:t>　（コメント）</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2796591">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・本人・家族の経済的負担が増え介護保険制度の利用自</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体ができなくなることで医療側へのしわ寄せが考えら</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れる。介護保険料を払っている高齢者が必要な介護</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サービスを利用できるようにしてほしい。</a:t>
                      </a:r>
                      <a:b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ケアマネに求めることが多すぎる</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と感じる。ケアマネ　</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をする人が少なくなる心配がある。</a:t>
                      </a:r>
                    </a:p>
                  </a:txBody>
                  <a:tcPr marL="0" marR="0" marT="0" marB="0" anchor="ctr"/>
                </a:tc>
                <a:extLst>
                  <a:ext uri="{0D108BD9-81ED-4DB2-BD59-A6C34878D82A}">
                    <a16:rowId xmlns:a16="http://schemas.microsoft.com/office/drawing/2014/main" val="4179536815"/>
                  </a:ext>
                </a:extLst>
              </a:tr>
              <a:tr h="3262690">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・在宅介護は、要介護</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がほとんどで、家族の協力が</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あれば要介護</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4</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。長期になると介護者の負担も多く</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なり施設入所の希望があっても経済的に厳しく困って　</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いる方が多い。居宅支援事業所としては要介護</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5</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特</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養の入所希望が多く在宅介護の要介護</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だけでは経　</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営は厳しいです。</a:t>
                      </a:r>
                      <a:r>
                        <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rPr>
                        <a:t>1</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a:t>
                      </a:r>
                      <a:r>
                        <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rPr>
                        <a:t>2</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が地域支援事業への移行となる</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と単独の居宅支援事業所は成り立ちません。</a:t>
                      </a:r>
                    </a:p>
                  </a:txBody>
                  <a:tcPr marL="0" marR="0" marT="0" marB="0" anchor="ctr"/>
                </a:tc>
                <a:extLst>
                  <a:ext uri="{0D108BD9-81ED-4DB2-BD59-A6C34878D82A}">
                    <a16:rowId xmlns:a16="http://schemas.microsoft.com/office/drawing/2014/main" val="4288493536"/>
                  </a:ext>
                </a:extLst>
              </a:tr>
            </a:tbl>
          </a:graphicData>
        </a:graphic>
      </p:graphicFrame>
    </p:spTree>
    <p:extLst>
      <p:ext uri="{BB962C8B-B14F-4D97-AF65-F5344CB8AC3E}">
        <p14:creationId xmlns:p14="http://schemas.microsoft.com/office/powerpoint/2010/main" val="3277825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27</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2917061857"/>
              </p:ext>
            </p:extLst>
          </p:nvPr>
        </p:nvGraphicFramePr>
        <p:xfrm>
          <a:off x="1" y="0"/>
          <a:ext cx="9144000" cy="6858001"/>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844104">
                <a:tc>
                  <a:txBody>
                    <a:bodyPr/>
                    <a:lstStyle/>
                    <a:p>
                      <a:pPr algn="l" fontAlgn="ctr"/>
                      <a:r>
                        <a:rPr lang="ja-JP" altLang="en-US" sz="2000" u="none" strike="noStrike" dirty="0">
                          <a:effectLst/>
                        </a:rPr>
                        <a:t>Ｑ</a:t>
                      </a:r>
                      <a:r>
                        <a:rPr lang="en-US" altLang="ja-JP" sz="2000" u="none" strike="noStrike" dirty="0">
                          <a:effectLst/>
                        </a:rPr>
                        <a:t>15</a:t>
                      </a:r>
                      <a:r>
                        <a:rPr lang="ja-JP" altLang="en-US" sz="2000" u="none" strike="noStrike" dirty="0">
                          <a:effectLst/>
                        </a:rPr>
                        <a:t>．</a:t>
                      </a:r>
                      <a:r>
                        <a:rPr lang="ja-JP" altLang="en-US" sz="2400" u="none" strike="noStrike" dirty="0">
                          <a:effectLst/>
                        </a:rPr>
                        <a:t>介護報酬改定や介護保険制度に関する不安等　　</a:t>
                      </a:r>
                      <a:r>
                        <a:rPr lang="ja-JP" altLang="en-US" sz="2000" u="none" strike="noStrike" dirty="0">
                          <a:effectLst/>
                        </a:rPr>
                        <a:t>（コメント）</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088064">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・介護サービスでは支えきれない対象者への地域支援の</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取り組みがみえない。</a:t>
                      </a:r>
                    </a:p>
                  </a:txBody>
                  <a:tcPr marL="0" marR="0" marT="0" marB="0" anchor="ctr"/>
                </a:tc>
                <a:extLst>
                  <a:ext uri="{0D108BD9-81ED-4DB2-BD59-A6C34878D82A}">
                    <a16:rowId xmlns:a16="http://schemas.microsoft.com/office/drawing/2014/main" val="4179536815"/>
                  </a:ext>
                </a:extLst>
              </a:tr>
              <a:tr h="1477750">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当事業所は離島であり</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中山間加算はあるも経営は非常</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に厳しく、</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これまでのサービスと同じで単価が下がる</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のは世の中の逆行だと思うし職員確保が難しくなる。</a:t>
                      </a:r>
                    </a:p>
                  </a:txBody>
                  <a:tcPr marL="0" marR="0" marT="0" marB="0" anchor="ctr"/>
                </a:tc>
                <a:extLst>
                  <a:ext uri="{0D108BD9-81ED-4DB2-BD59-A6C34878D82A}">
                    <a16:rowId xmlns:a16="http://schemas.microsoft.com/office/drawing/2014/main" val="4288493536"/>
                  </a:ext>
                </a:extLst>
              </a:tr>
              <a:tr h="1970333">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・高齢者は増えているが介護保険の締め付けが強く「支</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払いが大変だから」と制度利用を控えてる方が増える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と思います。</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金銭的余裕のある方もない方もすべての</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人が利用できる制度であってほしい</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です。</a:t>
                      </a:r>
                    </a:p>
                  </a:txBody>
                  <a:tcPr marL="0" marR="0" marT="0" marB="0" anchor="ctr"/>
                </a:tc>
                <a:extLst>
                  <a:ext uri="{0D108BD9-81ED-4DB2-BD59-A6C34878D82A}">
                    <a16:rowId xmlns:a16="http://schemas.microsoft.com/office/drawing/2014/main" val="2206242506"/>
                  </a:ext>
                </a:extLst>
              </a:tr>
              <a:tr h="1477750">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・財政難を言い訳にどれだけの負担をさせるのか。介護</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報酬を切り詰めるより、国の政策のお粗末なところと</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を改善して利用者を追い詰めないようにしてほしい</a:t>
                      </a:r>
                    </a:p>
                  </a:txBody>
                  <a:tcPr marL="0" marR="0" marT="0" marB="0" anchor="ctr"/>
                </a:tc>
                <a:extLst>
                  <a:ext uri="{0D108BD9-81ED-4DB2-BD59-A6C34878D82A}">
                    <a16:rowId xmlns:a16="http://schemas.microsoft.com/office/drawing/2014/main" val="443595534"/>
                  </a:ext>
                </a:extLst>
              </a:tr>
            </a:tbl>
          </a:graphicData>
        </a:graphic>
      </p:graphicFrame>
    </p:spTree>
    <p:extLst>
      <p:ext uri="{BB962C8B-B14F-4D97-AF65-F5344CB8AC3E}">
        <p14:creationId xmlns:p14="http://schemas.microsoft.com/office/powerpoint/2010/main" val="17121852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28</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461429845"/>
              </p:ext>
            </p:extLst>
          </p:nvPr>
        </p:nvGraphicFramePr>
        <p:xfrm>
          <a:off x="1" y="1"/>
          <a:ext cx="9144000" cy="6858000"/>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451987">
                <a:tc>
                  <a:txBody>
                    <a:bodyPr/>
                    <a:lstStyle/>
                    <a:p>
                      <a:pPr algn="l" fontAlgn="ctr"/>
                      <a:r>
                        <a:rPr lang="ja-JP" altLang="en-US" sz="2000" u="none" strike="noStrike" dirty="0">
                          <a:effectLst/>
                        </a:rPr>
                        <a:t>Ｑ</a:t>
                      </a:r>
                      <a:r>
                        <a:rPr lang="en-US" altLang="ja-JP" sz="2000" u="none" strike="noStrike" dirty="0">
                          <a:effectLst/>
                        </a:rPr>
                        <a:t>15</a:t>
                      </a:r>
                      <a:r>
                        <a:rPr lang="ja-JP" altLang="en-US" sz="2000" u="none" strike="noStrike" dirty="0">
                          <a:effectLst/>
                        </a:rPr>
                        <a:t>．</a:t>
                      </a:r>
                      <a:r>
                        <a:rPr lang="ja-JP" altLang="en-US" sz="2400" u="none" strike="noStrike" dirty="0">
                          <a:effectLst/>
                        </a:rPr>
                        <a:t>介護報酬改定や介護保険制度に関する不安等　</a:t>
                      </a:r>
                      <a:r>
                        <a:rPr lang="ja-JP" altLang="en-US" sz="2000" u="none" strike="noStrike" dirty="0">
                          <a:effectLst/>
                        </a:rPr>
                        <a:t>　（コメント）</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90445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・介護報酬の引き下げや、利用者（軽度）の介護保険か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らの追い出しが進んでいくような不安がある。</a:t>
                      </a:r>
                    </a:p>
                  </a:txBody>
                  <a:tcPr marL="0" marR="0" marT="0" marB="0" anchor="ctr"/>
                </a:tc>
                <a:extLst>
                  <a:ext uri="{0D108BD9-81ED-4DB2-BD59-A6C34878D82A}">
                    <a16:rowId xmlns:a16="http://schemas.microsoft.com/office/drawing/2014/main" val="4179536815"/>
                  </a:ext>
                </a:extLst>
              </a:tr>
              <a:tr h="1808910">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・介護報酬改定の度に必要書類が増え、文書負担軽減に</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なってないように思える。また加算は増えているが小</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さい事業所では該当せず取れない。大きい事業所優位</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に思える。</a:t>
                      </a:r>
                    </a:p>
                  </a:txBody>
                  <a:tcPr marL="0" marR="0" marT="0" marB="0" anchor="ctr"/>
                </a:tc>
                <a:extLst>
                  <a:ext uri="{0D108BD9-81ED-4DB2-BD59-A6C34878D82A}">
                    <a16:rowId xmlns:a16="http://schemas.microsoft.com/office/drawing/2014/main" val="4288493536"/>
                  </a:ext>
                </a:extLst>
              </a:tr>
              <a:tr h="1846324">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・介護支援専門員の高齢化やなりて不足で今後北部では</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介護保険制度は成り立たない（ケアマネ、ヘルパー介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護職員不足）。</a:t>
                      </a:r>
                    </a:p>
                  </a:txBody>
                  <a:tcPr marL="0" marR="0" marT="0" marB="0" anchor="ctr"/>
                </a:tc>
                <a:extLst>
                  <a:ext uri="{0D108BD9-81ED-4DB2-BD59-A6C34878D82A}">
                    <a16:rowId xmlns:a16="http://schemas.microsoft.com/office/drawing/2014/main" val="1483096839"/>
                  </a:ext>
                </a:extLst>
              </a:tr>
              <a:tr h="1846324">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介護保険の理念（社会で支える）から少しずつ方向が</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それてきました。今後更にそのずれた方向に進んでい</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く可能性があります。財源の確保を国に要求したいで</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す。国民も負担しています。</a:t>
                      </a:r>
                    </a:p>
                  </a:txBody>
                  <a:tcPr marL="0" marR="0" marT="0" marB="0" anchor="ctr"/>
                </a:tc>
                <a:extLst>
                  <a:ext uri="{0D108BD9-81ED-4DB2-BD59-A6C34878D82A}">
                    <a16:rowId xmlns:a16="http://schemas.microsoft.com/office/drawing/2014/main" val="930213194"/>
                  </a:ext>
                </a:extLst>
              </a:tr>
            </a:tbl>
          </a:graphicData>
        </a:graphic>
      </p:graphicFrame>
    </p:spTree>
    <p:extLst>
      <p:ext uri="{BB962C8B-B14F-4D97-AF65-F5344CB8AC3E}">
        <p14:creationId xmlns:p14="http://schemas.microsoft.com/office/powerpoint/2010/main" val="3257427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6C985C-EBFE-44AF-AFDD-B95CD9B0DD3F}"/>
              </a:ext>
            </a:extLst>
          </p:cNvPr>
          <p:cNvSpPr>
            <a:spLocks noGrp="1"/>
          </p:cNvSpPr>
          <p:nvPr>
            <p:ph type="title"/>
          </p:nvPr>
        </p:nvSpPr>
        <p:spPr>
          <a:xfrm>
            <a:off x="533400" y="1"/>
            <a:ext cx="7981950" cy="637528"/>
          </a:xfrm>
        </p:spPr>
        <p:txBody>
          <a:bodyPr>
            <a:noAutofit/>
          </a:bodyPr>
          <a:lstStyle/>
          <a:p>
            <a:r>
              <a:rPr kumimoji="1" lang="ja-JP" altLang="en-US" u="sng" dirty="0"/>
              <a:t>まとめ</a:t>
            </a:r>
          </a:p>
        </p:txBody>
      </p:sp>
      <p:sp>
        <p:nvSpPr>
          <p:cNvPr id="3" name="コンテンツ プレースホルダー 2">
            <a:extLst>
              <a:ext uri="{FF2B5EF4-FFF2-40B4-BE49-F238E27FC236}">
                <a16:creationId xmlns:a16="http://schemas.microsoft.com/office/drawing/2014/main" id="{EF639C35-2BA4-46A4-A268-48CE7B041938}"/>
              </a:ext>
            </a:extLst>
          </p:cNvPr>
          <p:cNvSpPr>
            <a:spLocks noGrp="1"/>
          </p:cNvSpPr>
          <p:nvPr>
            <p:ph idx="1"/>
          </p:nvPr>
        </p:nvSpPr>
        <p:spPr>
          <a:xfrm>
            <a:off x="156410" y="793102"/>
            <a:ext cx="8987589" cy="6064897"/>
          </a:xfrm>
        </p:spPr>
        <p:txBody>
          <a:bodyPr>
            <a:normAutofit fontScale="92500" lnSpcReduction="20000"/>
          </a:bodyPr>
          <a:lstStyle/>
          <a:p>
            <a:pPr marL="0" indent="0">
              <a:buNone/>
            </a:pPr>
            <a:r>
              <a:rPr lang="ja-JP" altLang="en-US" sz="3300" dirty="0">
                <a:latin typeface="ＭＳ 明朝" panose="02020609040205080304" pitchFamily="17" charset="-128"/>
                <a:ea typeface="ＭＳ 明朝" panose="02020609040205080304" pitchFamily="17" charset="-128"/>
              </a:rPr>
              <a:t>　</a:t>
            </a:r>
            <a:r>
              <a:rPr lang="ja-JP" altLang="en-US" sz="3800" dirty="0">
                <a:solidFill>
                  <a:srgbClr val="0070C0"/>
                </a:solidFill>
                <a:latin typeface="ＭＳ 明朝" panose="02020609040205080304" pitchFamily="17" charset="-128"/>
                <a:ea typeface="ＭＳ 明朝" panose="02020609040205080304" pitchFamily="17" charset="-128"/>
              </a:rPr>
              <a:t>ケアプラン有料化</a:t>
            </a:r>
            <a:r>
              <a:rPr lang="ja-JP" altLang="en-US" sz="3800" dirty="0">
                <a:solidFill>
                  <a:srgbClr val="FF0000"/>
                </a:solidFill>
                <a:latin typeface="ＭＳ 明朝" panose="02020609040205080304" pitchFamily="17" charset="-128"/>
                <a:ea typeface="ＭＳ 明朝" panose="02020609040205080304" pitchFamily="17" charset="-128"/>
              </a:rPr>
              <a:t>賛成</a:t>
            </a:r>
            <a:r>
              <a:rPr lang="en-US" altLang="ja-JP" sz="3800" dirty="0">
                <a:solidFill>
                  <a:srgbClr val="FF0000"/>
                </a:solidFill>
                <a:latin typeface="ＭＳ 明朝" panose="02020609040205080304" pitchFamily="17" charset="-128"/>
                <a:ea typeface="ＭＳ 明朝" panose="02020609040205080304" pitchFamily="17" charset="-128"/>
              </a:rPr>
              <a:t>6</a:t>
            </a:r>
            <a:r>
              <a:rPr lang="ja-JP" altLang="en-US" sz="3800" dirty="0">
                <a:solidFill>
                  <a:srgbClr val="FF0000"/>
                </a:solidFill>
                <a:latin typeface="ＭＳ 明朝" panose="02020609040205080304" pitchFamily="17" charset="-128"/>
                <a:ea typeface="ＭＳ 明朝" panose="02020609040205080304" pitchFamily="17" charset="-128"/>
              </a:rPr>
              <a:t>件、反対</a:t>
            </a:r>
            <a:r>
              <a:rPr lang="en-US" altLang="ja-JP" sz="3800" dirty="0">
                <a:solidFill>
                  <a:srgbClr val="FF0000"/>
                </a:solidFill>
                <a:latin typeface="ＭＳ 明朝" panose="02020609040205080304" pitchFamily="17" charset="-128"/>
                <a:ea typeface="ＭＳ 明朝" panose="02020609040205080304" pitchFamily="17" charset="-128"/>
              </a:rPr>
              <a:t>83</a:t>
            </a:r>
            <a:r>
              <a:rPr lang="ja-JP" altLang="en-US" sz="3800" dirty="0">
                <a:solidFill>
                  <a:srgbClr val="FF0000"/>
                </a:solidFill>
                <a:latin typeface="ＭＳ 明朝" panose="02020609040205080304" pitchFamily="17" charset="-128"/>
                <a:ea typeface="ＭＳ 明朝" panose="02020609040205080304" pitchFamily="17" charset="-128"/>
              </a:rPr>
              <a:t>件。</a:t>
            </a:r>
            <a:endParaRPr lang="en-US" altLang="ja-JP" sz="3800" dirty="0">
              <a:solidFill>
                <a:srgbClr val="FF0000"/>
              </a:solidFill>
              <a:latin typeface="ＭＳ 明朝" panose="02020609040205080304" pitchFamily="17" charset="-128"/>
              <a:ea typeface="ＭＳ 明朝" panose="02020609040205080304" pitchFamily="17" charset="-128"/>
            </a:endParaRPr>
          </a:p>
          <a:p>
            <a:pPr marL="0" indent="0">
              <a:buNone/>
            </a:pPr>
            <a:r>
              <a:rPr lang="ja-JP" altLang="en-US" sz="3800" dirty="0">
                <a:latin typeface="ＭＳ 明朝" panose="02020609040205080304" pitchFamily="17" charset="-128"/>
                <a:ea typeface="ＭＳ 明朝" panose="02020609040205080304" pitchFamily="17" charset="-128"/>
              </a:rPr>
              <a:t>また、</a:t>
            </a:r>
            <a:r>
              <a:rPr lang="ja-JP" altLang="en-US" sz="3800" dirty="0">
                <a:solidFill>
                  <a:srgbClr val="0070C0"/>
                </a:solidFill>
                <a:latin typeface="ＭＳ 明朝" panose="02020609040205080304" pitchFamily="17" charset="-128"/>
                <a:ea typeface="ＭＳ 明朝" panose="02020609040205080304" pitchFamily="17" charset="-128"/>
              </a:rPr>
              <a:t>自己負担原則２割</a:t>
            </a:r>
            <a:r>
              <a:rPr lang="ja-JP" altLang="en-US" sz="3800" dirty="0">
                <a:solidFill>
                  <a:srgbClr val="FF0000"/>
                </a:solidFill>
                <a:latin typeface="ＭＳ 明朝" panose="02020609040205080304" pitchFamily="17" charset="-128"/>
                <a:ea typeface="ＭＳ 明朝" panose="02020609040205080304" pitchFamily="17" charset="-128"/>
              </a:rPr>
              <a:t>賛成</a:t>
            </a:r>
            <a:r>
              <a:rPr lang="en-US" altLang="ja-JP" sz="3800" dirty="0">
                <a:solidFill>
                  <a:srgbClr val="FF0000"/>
                </a:solidFill>
                <a:latin typeface="ＭＳ 明朝" panose="02020609040205080304" pitchFamily="17" charset="-128"/>
                <a:ea typeface="ＭＳ 明朝" panose="02020609040205080304" pitchFamily="17" charset="-128"/>
              </a:rPr>
              <a:t>7</a:t>
            </a:r>
            <a:r>
              <a:rPr lang="ja-JP" altLang="en-US" sz="3800" dirty="0">
                <a:solidFill>
                  <a:srgbClr val="FF0000"/>
                </a:solidFill>
                <a:latin typeface="ＭＳ 明朝" panose="02020609040205080304" pitchFamily="17" charset="-128"/>
                <a:ea typeface="ＭＳ 明朝" panose="02020609040205080304" pitchFamily="17" charset="-128"/>
              </a:rPr>
              <a:t>件、反対</a:t>
            </a:r>
            <a:r>
              <a:rPr lang="en-US" altLang="ja-JP" sz="3800" dirty="0">
                <a:solidFill>
                  <a:srgbClr val="FF0000"/>
                </a:solidFill>
                <a:latin typeface="ＭＳ 明朝" panose="02020609040205080304" pitchFamily="17" charset="-128"/>
                <a:ea typeface="ＭＳ 明朝" panose="02020609040205080304" pitchFamily="17" charset="-128"/>
              </a:rPr>
              <a:t>83</a:t>
            </a:r>
            <a:r>
              <a:rPr lang="ja-JP" altLang="en-US" sz="3800" dirty="0">
                <a:solidFill>
                  <a:srgbClr val="FF0000"/>
                </a:solidFill>
                <a:latin typeface="ＭＳ 明朝" panose="02020609040205080304" pitchFamily="17" charset="-128"/>
                <a:ea typeface="ＭＳ 明朝" panose="02020609040205080304" pitchFamily="17" charset="-128"/>
              </a:rPr>
              <a:t>件</a:t>
            </a:r>
            <a:r>
              <a:rPr lang="ja-JP" altLang="en-US" sz="3800" dirty="0">
                <a:latin typeface="ＭＳ 明朝" panose="02020609040205080304" pitchFamily="17" charset="-128"/>
                <a:ea typeface="ＭＳ 明朝" panose="02020609040205080304" pitchFamily="17" charset="-128"/>
              </a:rPr>
              <a:t>の結果となった。</a:t>
            </a:r>
            <a:endParaRPr lang="en-US" altLang="ja-JP" sz="3800" dirty="0">
              <a:latin typeface="ＭＳ 明朝" panose="02020609040205080304" pitchFamily="17" charset="-128"/>
              <a:ea typeface="ＭＳ 明朝" panose="02020609040205080304" pitchFamily="17" charset="-128"/>
            </a:endParaRPr>
          </a:p>
          <a:p>
            <a:pPr marL="0" indent="0">
              <a:buNone/>
            </a:pPr>
            <a:r>
              <a:rPr lang="ja-JP" altLang="en-US" sz="3800" dirty="0">
                <a:latin typeface="ＭＳ 明朝" panose="02020609040205080304" pitchFamily="17" charset="-128"/>
                <a:ea typeface="ＭＳ 明朝" panose="02020609040205080304" pitchFamily="17" charset="-128"/>
              </a:rPr>
              <a:t>　ケアプラン有料化賛成で「ケアマネジャ－の処遇改善加算新設などにつながる可能性があれば、ぜひ検討すべき。ケアマネの質の向上には有料化賛成」との意見があり、</a:t>
            </a:r>
            <a:r>
              <a:rPr lang="ja-JP" altLang="en-US" sz="3800" dirty="0">
                <a:solidFill>
                  <a:srgbClr val="FF0000"/>
                </a:solidFill>
                <a:latin typeface="ＭＳ 明朝" panose="02020609040205080304" pitchFamily="17" charset="-128"/>
                <a:ea typeface="ＭＳ 明朝" panose="02020609040205080304" pitchFamily="17" charset="-128"/>
              </a:rPr>
              <a:t>ケアマネジャーの、処遇改善等も今後重要な取り組みである。</a:t>
            </a:r>
            <a:endParaRPr lang="en-US" altLang="ja-JP" sz="3800" dirty="0">
              <a:solidFill>
                <a:srgbClr val="FF0000"/>
              </a:solidFill>
              <a:latin typeface="ＭＳ 明朝" panose="02020609040205080304" pitchFamily="17" charset="-128"/>
              <a:ea typeface="ＭＳ 明朝" panose="02020609040205080304" pitchFamily="17" charset="-128"/>
            </a:endParaRPr>
          </a:p>
          <a:p>
            <a:pPr marL="0" lvl="0" indent="0" fontAlgn="ctr">
              <a:lnSpc>
                <a:spcPct val="100000"/>
              </a:lnSpc>
              <a:spcBef>
                <a:spcPts val="0"/>
              </a:spcBef>
              <a:buNone/>
              <a:defRPr/>
            </a:pPr>
            <a:r>
              <a:rPr lang="ja-JP" altLang="en-US" sz="3800" dirty="0">
                <a:latin typeface="ＭＳ 明朝" panose="02020609040205080304" pitchFamily="17" charset="-128"/>
                <a:ea typeface="ＭＳ 明朝" panose="02020609040205080304" pitchFamily="17" charset="-128"/>
              </a:rPr>
              <a:t>　有料化反対で「</a:t>
            </a:r>
            <a:r>
              <a:rPr lang="ja-JP" altLang="ja-JP" sz="3800" dirty="0">
                <a:latin typeface="ＭＳ 明朝" panose="02020609040205080304" pitchFamily="17" charset="-128"/>
                <a:ea typeface="ＭＳ 明朝" panose="02020609040205080304" pitchFamily="17" charset="-128"/>
              </a:rPr>
              <a:t>有料化すると</a:t>
            </a:r>
            <a:r>
              <a:rPr lang="ja-JP" altLang="en-US" sz="3800" dirty="0">
                <a:latin typeface="ＭＳ 明朝" panose="02020609040205080304" pitchFamily="17" charset="-128"/>
                <a:ea typeface="ＭＳ 明朝" panose="02020609040205080304" pitchFamily="17" charset="-128"/>
              </a:rPr>
              <a:t>、</a:t>
            </a:r>
            <a:r>
              <a:rPr lang="ja-JP" altLang="ja-JP" sz="3800" dirty="0">
                <a:latin typeface="ＭＳ 明朝" panose="02020609040205080304" pitchFamily="17" charset="-128"/>
                <a:ea typeface="ＭＳ 明朝" panose="02020609040205080304" pitchFamily="17" charset="-128"/>
              </a:rPr>
              <a:t>利用者・家族の意見が強くなり</a:t>
            </a:r>
            <a:r>
              <a:rPr lang="ja-JP" altLang="en-US" sz="3800" dirty="0">
                <a:latin typeface="ＭＳ 明朝" panose="02020609040205080304" pitchFamily="17" charset="-128"/>
                <a:ea typeface="ＭＳ 明朝" panose="02020609040205080304" pitchFamily="17" charset="-128"/>
              </a:rPr>
              <a:t>、</a:t>
            </a:r>
            <a:r>
              <a:rPr lang="ja-JP" altLang="ja-JP" sz="3800" dirty="0">
                <a:solidFill>
                  <a:srgbClr val="FF0000"/>
                </a:solidFill>
                <a:latin typeface="ＭＳ 明朝" panose="02020609040205080304" pitchFamily="17" charset="-128"/>
                <a:ea typeface="ＭＳ 明朝" panose="02020609040205080304" pitchFamily="17" charset="-128"/>
              </a:rPr>
              <a:t>不必要なサービスの導入や専門職の意見が軽視される</a:t>
            </a:r>
            <a:r>
              <a:rPr lang="ja-JP" altLang="en-US" sz="3800" dirty="0">
                <a:solidFill>
                  <a:srgbClr val="FF0000"/>
                </a:solidFill>
                <a:latin typeface="ＭＳ 明朝" panose="02020609040205080304" pitchFamily="17" charset="-128"/>
                <a:ea typeface="ＭＳ 明朝" panose="02020609040205080304" pitchFamily="17" charset="-128"/>
              </a:rPr>
              <a:t>」</a:t>
            </a:r>
            <a:endParaRPr lang="en-US" altLang="ja-JP" sz="3800" dirty="0">
              <a:solidFill>
                <a:srgbClr val="FF0000"/>
              </a:solidFill>
              <a:latin typeface="ＭＳ 明朝" panose="02020609040205080304" pitchFamily="17" charset="-128"/>
              <a:ea typeface="ＭＳ 明朝" panose="02020609040205080304" pitchFamily="17" charset="-128"/>
            </a:endParaRPr>
          </a:p>
          <a:p>
            <a:pPr marL="0" lvl="0" indent="0" fontAlgn="ctr">
              <a:lnSpc>
                <a:spcPct val="100000"/>
              </a:lnSpc>
              <a:spcBef>
                <a:spcPts val="0"/>
              </a:spcBef>
              <a:buNone/>
              <a:defRPr/>
            </a:pPr>
            <a:r>
              <a:rPr lang="ja-JP" altLang="en-US" sz="3800" dirty="0">
                <a:solidFill>
                  <a:srgbClr val="FF0000"/>
                </a:solidFill>
                <a:latin typeface="ＭＳ 明朝" panose="02020609040205080304" pitchFamily="17" charset="-128"/>
                <a:ea typeface="ＭＳ 明朝" panose="02020609040205080304" pitchFamily="17" charset="-128"/>
              </a:rPr>
              <a:t>「</a:t>
            </a:r>
            <a:r>
              <a:rPr lang="ja-JP" altLang="en-US" sz="3800" dirty="0">
                <a:latin typeface="ＭＳ 明朝" panose="02020609040205080304" pitchFamily="17" charset="-128"/>
                <a:ea typeface="ＭＳ 明朝" panose="02020609040205080304" pitchFamily="17" charset="-128"/>
              </a:rPr>
              <a:t>利用料の徴収など、事業所の</a:t>
            </a:r>
            <a:r>
              <a:rPr lang="ja-JP" altLang="en-US" sz="3800" dirty="0">
                <a:solidFill>
                  <a:srgbClr val="FF0000"/>
                </a:solidFill>
                <a:latin typeface="ＭＳ 明朝" panose="02020609040205080304" pitchFamily="17" charset="-128"/>
                <a:ea typeface="ＭＳ 明朝" panose="02020609040205080304" pitchFamily="17" charset="-128"/>
              </a:rPr>
              <a:t>業務負担が増える」</a:t>
            </a:r>
            <a:r>
              <a:rPr lang="ja-JP" altLang="en-US" sz="3800" dirty="0">
                <a:latin typeface="ＭＳ 明朝" panose="02020609040205080304" pitchFamily="17" charset="-128"/>
                <a:ea typeface="ＭＳ 明朝" panose="02020609040205080304" pitchFamily="17" charset="-128"/>
              </a:rPr>
              <a:t>との意見があった。</a:t>
            </a:r>
            <a:endParaRPr lang="en-US" altLang="ja-JP" sz="3800" dirty="0">
              <a:latin typeface="ＭＳ 明朝" panose="02020609040205080304" pitchFamily="17" charset="-128"/>
              <a:ea typeface="ＭＳ 明朝" panose="02020609040205080304" pitchFamily="17" charset="-128"/>
            </a:endParaRPr>
          </a:p>
        </p:txBody>
      </p:sp>
      <p:sp>
        <p:nvSpPr>
          <p:cNvPr id="4" name="スライド番号プレースホルダー 3">
            <a:extLst>
              <a:ext uri="{FF2B5EF4-FFF2-40B4-BE49-F238E27FC236}">
                <a16:creationId xmlns:a16="http://schemas.microsoft.com/office/drawing/2014/main" id="{D7363D17-3273-402D-8000-B4A186776A7A}"/>
              </a:ext>
            </a:extLst>
          </p:cNvPr>
          <p:cNvSpPr>
            <a:spLocks noGrp="1"/>
          </p:cNvSpPr>
          <p:nvPr>
            <p:ph type="sldNum" sz="quarter" idx="12"/>
          </p:nvPr>
        </p:nvSpPr>
        <p:spPr/>
        <p:txBody>
          <a:bodyPr/>
          <a:lstStyle/>
          <a:p>
            <a:fld id="{5425F5AD-8AD6-4966-8FFD-DE43A9644024}" type="slidenum">
              <a:rPr kumimoji="1" lang="ja-JP" altLang="en-US" smtClean="0"/>
              <a:t>29</a:t>
            </a:fld>
            <a:endParaRPr kumimoji="1" lang="ja-JP" altLang="en-US" dirty="0"/>
          </a:p>
        </p:txBody>
      </p:sp>
    </p:spTree>
    <p:extLst>
      <p:ext uri="{BB962C8B-B14F-4D97-AF65-F5344CB8AC3E}">
        <p14:creationId xmlns:p14="http://schemas.microsoft.com/office/powerpoint/2010/main" val="4135029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97AB65-00AF-4061-9AFC-630A790FD193}"/>
              </a:ext>
            </a:extLst>
          </p:cNvPr>
          <p:cNvSpPr>
            <a:spLocks noGrp="1"/>
          </p:cNvSpPr>
          <p:nvPr>
            <p:ph type="title"/>
          </p:nvPr>
        </p:nvSpPr>
        <p:spPr>
          <a:xfrm>
            <a:off x="628650" y="136524"/>
            <a:ext cx="7886700" cy="952974"/>
          </a:xfrm>
        </p:spPr>
        <p:txBody>
          <a:bodyPr>
            <a:normAutofit/>
          </a:bodyPr>
          <a:lstStyle/>
          <a:p>
            <a:r>
              <a:rPr kumimoji="1" lang="ja-JP" altLang="en-US" sz="4000" u="sng" dirty="0">
                <a:latin typeface="ＭＳ 明朝" panose="02020609040205080304" pitchFamily="17" charset="-128"/>
                <a:ea typeface="ＭＳ 明朝" panose="02020609040205080304" pitchFamily="17" charset="-128"/>
              </a:rPr>
              <a:t>アンケート調査について</a:t>
            </a:r>
          </a:p>
        </p:txBody>
      </p:sp>
      <p:sp>
        <p:nvSpPr>
          <p:cNvPr id="3" name="コンテンツ プレースホルダー 2">
            <a:extLst>
              <a:ext uri="{FF2B5EF4-FFF2-40B4-BE49-F238E27FC236}">
                <a16:creationId xmlns:a16="http://schemas.microsoft.com/office/drawing/2014/main" id="{63A02872-4A98-494D-A114-103FA1831B8C}"/>
              </a:ext>
            </a:extLst>
          </p:cNvPr>
          <p:cNvSpPr>
            <a:spLocks noGrp="1"/>
          </p:cNvSpPr>
          <p:nvPr>
            <p:ph idx="1"/>
          </p:nvPr>
        </p:nvSpPr>
        <p:spPr>
          <a:xfrm>
            <a:off x="145473" y="1194956"/>
            <a:ext cx="8873836" cy="5526520"/>
          </a:xfrm>
        </p:spPr>
        <p:txBody>
          <a:bodyPr>
            <a:normAutofit/>
          </a:bodyPr>
          <a:lstStyle/>
          <a:p>
            <a:pPr marL="0" indent="0">
              <a:buNone/>
            </a:pPr>
            <a:r>
              <a:rPr lang="ja-JP" altLang="en-US" sz="3600" u="sng" dirty="0">
                <a:latin typeface="ＭＳ 明朝" panose="02020609040205080304" pitchFamily="17" charset="-128"/>
                <a:ea typeface="ＭＳ 明朝" panose="02020609040205080304" pitchFamily="17" charset="-128"/>
              </a:rPr>
              <a:t>調査目的</a:t>
            </a:r>
            <a:endParaRPr lang="en-US" altLang="ja-JP" sz="3600" u="sng" dirty="0">
              <a:latin typeface="ＭＳ 明朝" panose="02020609040205080304" pitchFamily="17" charset="-128"/>
              <a:ea typeface="ＭＳ 明朝" panose="02020609040205080304" pitchFamily="17" charset="-128"/>
            </a:endParaRPr>
          </a:p>
          <a:p>
            <a:pPr marL="0" indent="0">
              <a:buNone/>
            </a:pPr>
            <a:r>
              <a:rPr lang="ja-JP" altLang="en-US" sz="3600" dirty="0">
                <a:latin typeface="ＭＳ 明朝" panose="02020609040205080304" pitchFamily="17" charset="-128"/>
                <a:ea typeface="ＭＳ 明朝" panose="02020609040205080304" pitchFamily="17" charset="-128"/>
              </a:rPr>
              <a:t>　</a:t>
            </a:r>
            <a:r>
              <a:rPr lang="ja-JP" altLang="en-US" sz="4000" dirty="0">
                <a:latin typeface="ＭＳ 明朝" panose="02020609040205080304" pitchFamily="17" charset="-128"/>
                <a:ea typeface="ＭＳ 明朝" panose="02020609040205080304" pitchFamily="17" charset="-128"/>
              </a:rPr>
              <a:t>現在審議中の改定内容が法制化となった場合、利用者様への影響について、居宅介護支援事業所で介護支援専門員（ケアマネジャー）に従事している方のご意見をお聞かせ頂き、</a:t>
            </a:r>
            <a:r>
              <a:rPr lang="ja-JP" altLang="en-US" sz="4000" dirty="0">
                <a:solidFill>
                  <a:srgbClr val="FF0000"/>
                </a:solidFill>
                <a:latin typeface="ＭＳ 明朝" panose="02020609040205080304" pitchFamily="17" charset="-128"/>
                <a:ea typeface="ＭＳ 明朝" panose="02020609040205080304" pitchFamily="17" charset="-128"/>
              </a:rPr>
              <a:t>現状の把握や今後の介護保険制度に関する不安等を、国や自治体の制度充実を要望する運動につなげるため</a:t>
            </a:r>
          </a:p>
          <a:p>
            <a:endParaRPr kumimoji="1" lang="ja-JP" altLang="en-US" dirty="0"/>
          </a:p>
        </p:txBody>
      </p:sp>
      <p:sp>
        <p:nvSpPr>
          <p:cNvPr id="4" name="スライド番号プレースホルダー 3">
            <a:extLst>
              <a:ext uri="{FF2B5EF4-FFF2-40B4-BE49-F238E27FC236}">
                <a16:creationId xmlns:a16="http://schemas.microsoft.com/office/drawing/2014/main" id="{ED1CB5DF-13E2-49DC-995B-FD3240B2BEDD}"/>
              </a:ext>
            </a:extLst>
          </p:cNvPr>
          <p:cNvSpPr>
            <a:spLocks noGrp="1"/>
          </p:cNvSpPr>
          <p:nvPr>
            <p:ph type="sldNum" sz="quarter" idx="12"/>
          </p:nvPr>
        </p:nvSpPr>
        <p:spPr/>
        <p:txBody>
          <a:bodyPr/>
          <a:lstStyle/>
          <a:p>
            <a:fld id="{5425F5AD-8AD6-4966-8FFD-DE43A9644024}" type="slidenum">
              <a:rPr kumimoji="1" lang="ja-JP" altLang="en-US" smtClean="0"/>
              <a:t>3</a:t>
            </a:fld>
            <a:endParaRPr kumimoji="1" lang="ja-JP" altLang="en-US"/>
          </a:p>
        </p:txBody>
      </p:sp>
    </p:spTree>
    <p:extLst>
      <p:ext uri="{BB962C8B-B14F-4D97-AF65-F5344CB8AC3E}">
        <p14:creationId xmlns:p14="http://schemas.microsoft.com/office/powerpoint/2010/main" val="3009836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D27B99-8575-4735-9F57-9614B4CE3EB6}"/>
              </a:ext>
            </a:extLst>
          </p:cNvPr>
          <p:cNvSpPr>
            <a:spLocks noGrp="1"/>
          </p:cNvSpPr>
          <p:nvPr>
            <p:ph type="title"/>
          </p:nvPr>
        </p:nvSpPr>
        <p:spPr>
          <a:xfrm>
            <a:off x="628650" y="136524"/>
            <a:ext cx="7886700" cy="633497"/>
          </a:xfrm>
        </p:spPr>
        <p:txBody>
          <a:bodyPr>
            <a:normAutofit fontScale="90000"/>
          </a:bodyPr>
          <a:lstStyle/>
          <a:p>
            <a:r>
              <a:rPr kumimoji="1" lang="ja-JP" altLang="en-US" u="sng" dirty="0"/>
              <a:t>まとめ</a:t>
            </a:r>
          </a:p>
        </p:txBody>
      </p:sp>
      <p:sp>
        <p:nvSpPr>
          <p:cNvPr id="3" name="コンテンツ プレースホルダー 2">
            <a:extLst>
              <a:ext uri="{FF2B5EF4-FFF2-40B4-BE49-F238E27FC236}">
                <a16:creationId xmlns:a16="http://schemas.microsoft.com/office/drawing/2014/main" id="{7D21636B-F74B-4290-9E2F-13D4DEDA6121}"/>
              </a:ext>
            </a:extLst>
          </p:cNvPr>
          <p:cNvSpPr>
            <a:spLocks noGrp="1"/>
          </p:cNvSpPr>
          <p:nvPr>
            <p:ph idx="1"/>
          </p:nvPr>
        </p:nvSpPr>
        <p:spPr>
          <a:xfrm>
            <a:off x="119270" y="770021"/>
            <a:ext cx="8868319" cy="5951455"/>
          </a:xfrm>
        </p:spPr>
        <p:txBody>
          <a:bodyPr>
            <a:noAutofit/>
          </a:bodyPr>
          <a:lstStyle/>
          <a:p>
            <a:pPr marL="0" indent="0">
              <a:buNone/>
            </a:pPr>
            <a:r>
              <a:rPr lang="ja-JP" altLang="en-US" sz="3500" dirty="0">
                <a:latin typeface="ＭＳ 明朝" panose="02020609040205080304" pitchFamily="17" charset="-128"/>
                <a:ea typeface="ＭＳ 明朝" panose="02020609040205080304" pitchFamily="17" charset="-128"/>
              </a:rPr>
              <a:t>　ケアプラン有料化反対コメントで、</a:t>
            </a:r>
            <a:endParaRPr lang="en-US" altLang="ja-JP" sz="3500" dirty="0">
              <a:latin typeface="ＭＳ 明朝" panose="02020609040205080304" pitchFamily="17" charset="-128"/>
              <a:ea typeface="ＭＳ 明朝" panose="02020609040205080304" pitchFamily="17" charset="-128"/>
            </a:endParaRPr>
          </a:p>
          <a:p>
            <a:pPr marL="0" indent="0">
              <a:buNone/>
            </a:pPr>
            <a:r>
              <a:rPr lang="ja-JP" altLang="en-US" sz="3500" dirty="0">
                <a:latin typeface="ＭＳ 明朝" panose="02020609040205080304" pitchFamily="17" charset="-128"/>
                <a:ea typeface="ＭＳ 明朝" panose="02020609040205080304" pitchFamily="17" charset="-128"/>
              </a:rPr>
              <a:t>「利用者の自己負担が増えると金銭的に必要な</a:t>
            </a:r>
            <a:r>
              <a:rPr lang="ja-JP" altLang="en-US" sz="3500" dirty="0">
                <a:solidFill>
                  <a:srgbClr val="FF0000"/>
                </a:solidFill>
                <a:latin typeface="ＭＳ 明朝" panose="02020609040205080304" pitchFamily="17" charset="-128"/>
                <a:ea typeface="ＭＳ 明朝" panose="02020609040205080304" pitchFamily="17" charset="-128"/>
              </a:rPr>
              <a:t>サービスを受けられなくなる</a:t>
            </a:r>
            <a:r>
              <a:rPr lang="ja-JP" altLang="en-US" sz="3500" dirty="0">
                <a:latin typeface="ＭＳ 明朝" panose="02020609040205080304" pitchFamily="17" charset="-128"/>
                <a:ea typeface="ＭＳ 明朝" panose="02020609040205080304" pitchFamily="17" charset="-128"/>
              </a:rPr>
              <a:t>」「</a:t>
            </a:r>
            <a:r>
              <a:rPr lang="ja-JP" altLang="en-US" sz="3500" dirty="0">
                <a:solidFill>
                  <a:srgbClr val="FF0000"/>
                </a:solidFill>
                <a:latin typeface="ＭＳ 明朝" panose="02020609040205080304" pitchFamily="17" charset="-128"/>
                <a:ea typeface="ＭＳ 明朝" panose="02020609040205080304" pitchFamily="17" charset="-128"/>
              </a:rPr>
              <a:t>利用控え</a:t>
            </a:r>
            <a:r>
              <a:rPr lang="ja-JP" altLang="en-US" sz="3500" dirty="0">
                <a:latin typeface="ＭＳ 明朝" panose="02020609040205080304" pitchFamily="17" charset="-128"/>
                <a:ea typeface="ＭＳ 明朝" panose="02020609040205080304" pitchFamily="17" charset="-128"/>
              </a:rPr>
              <a:t>が考えられる」との意見が多かった。</a:t>
            </a:r>
            <a:endParaRPr lang="en-US" altLang="ja-JP" sz="3500" dirty="0">
              <a:latin typeface="ＭＳ 明朝" panose="02020609040205080304" pitchFamily="17" charset="-128"/>
              <a:ea typeface="ＭＳ 明朝" panose="02020609040205080304" pitchFamily="17" charset="-128"/>
            </a:endParaRPr>
          </a:p>
          <a:p>
            <a:pPr marL="0" indent="0">
              <a:buNone/>
            </a:pPr>
            <a:r>
              <a:rPr lang="ja-JP" altLang="en-US" sz="3500" dirty="0">
                <a:latin typeface="ＭＳ 明朝" panose="02020609040205080304" pitchFamily="17" charset="-128"/>
                <a:ea typeface="ＭＳ 明朝" panose="02020609040205080304" pitchFamily="17" charset="-128"/>
              </a:rPr>
              <a:t>　また、</a:t>
            </a:r>
            <a:r>
              <a:rPr lang="ja-JP" altLang="en-US" sz="3500" dirty="0">
                <a:solidFill>
                  <a:srgbClr val="FF0000"/>
                </a:solidFill>
                <a:latin typeface="ＭＳ 明朝" panose="02020609040205080304" pitchFamily="17" charset="-128"/>
                <a:ea typeface="ＭＳ 明朝" panose="02020609040205080304" pitchFamily="17" charset="-128"/>
              </a:rPr>
              <a:t>現時点でも利用料支払い困難により</a:t>
            </a:r>
            <a:r>
              <a:rPr lang="ja-JP" altLang="en-US" sz="3500" dirty="0">
                <a:latin typeface="ＭＳ 明朝" panose="02020609040205080304" pitchFamily="17" charset="-128"/>
                <a:ea typeface="ＭＳ 明朝" panose="02020609040205080304" pitchFamily="17" charset="-128"/>
              </a:rPr>
              <a:t>、介護サービス利用控えが、通所リハビリ・通所介護・訪問看護・訪問介護等であることがわかった。</a:t>
            </a:r>
            <a:endParaRPr lang="en-US" altLang="ja-JP" sz="3500" dirty="0">
              <a:latin typeface="ＭＳ 明朝" panose="02020609040205080304" pitchFamily="17" charset="-128"/>
              <a:ea typeface="ＭＳ 明朝" panose="02020609040205080304" pitchFamily="17" charset="-128"/>
            </a:endParaRPr>
          </a:p>
          <a:p>
            <a:pPr marL="0" indent="0">
              <a:buNone/>
            </a:pPr>
            <a:r>
              <a:rPr lang="ja-JP" altLang="en-US" sz="3500" dirty="0">
                <a:latin typeface="ＭＳ 明朝" panose="02020609040205080304" pitchFamily="17" charset="-128"/>
                <a:ea typeface="ＭＳ 明朝" panose="02020609040205080304" pitchFamily="17" charset="-128"/>
              </a:rPr>
              <a:t>　このことから、</a:t>
            </a:r>
            <a:r>
              <a:rPr lang="ja-JP" altLang="en-US" sz="3500" dirty="0">
                <a:solidFill>
                  <a:srgbClr val="FF0000"/>
                </a:solidFill>
                <a:latin typeface="ＭＳ 明朝" panose="02020609040205080304" pitchFamily="17" charset="-128"/>
                <a:ea typeface="ＭＳ 明朝" panose="02020609040205080304" pitchFamily="17" charset="-128"/>
              </a:rPr>
              <a:t>経済的状況により</a:t>
            </a:r>
            <a:r>
              <a:rPr lang="ja-JP" altLang="en-US" sz="3500" dirty="0">
                <a:latin typeface="ＭＳ 明朝" panose="02020609040205080304" pitchFamily="17" charset="-128"/>
                <a:ea typeface="ＭＳ 明朝" panose="02020609040205080304" pitchFamily="17" charset="-128"/>
              </a:rPr>
              <a:t>、今以上に介護を受ける権利が奪われることが懸念される。</a:t>
            </a:r>
            <a:endParaRPr lang="en-US" altLang="ja-JP" sz="3500" dirty="0">
              <a:latin typeface="ＭＳ 明朝" panose="02020609040205080304" pitchFamily="17" charset="-128"/>
              <a:ea typeface="ＭＳ 明朝" panose="02020609040205080304" pitchFamily="17" charset="-128"/>
            </a:endParaRPr>
          </a:p>
        </p:txBody>
      </p:sp>
      <p:sp>
        <p:nvSpPr>
          <p:cNvPr id="4" name="スライド番号プレースホルダー 3">
            <a:extLst>
              <a:ext uri="{FF2B5EF4-FFF2-40B4-BE49-F238E27FC236}">
                <a16:creationId xmlns:a16="http://schemas.microsoft.com/office/drawing/2014/main" id="{8F933262-5C88-42C2-919A-6C2DE048E89E}"/>
              </a:ext>
            </a:extLst>
          </p:cNvPr>
          <p:cNvSpPr>
            <a:spLocks noGrp="1"/>
          </p:cNvSpPr>
          <p:nvPr>
            <p:ph type="sldNum" sz="quarter" idx="12"/>
          </p:nvPr>
        </p:nvSpPr>
        <p:spPr/>
        <p:txBody>
          <a:bodyPr/>
          <a:lstStyle/>
          <a:p>
            <a:fld id="{5425F5AD-8AD6-4966-8FFD-DE43A9644024}" type="slidenum">
              <a:rPr kumimoji="1" lang="ja-JP" altLang="en-US" smtClean="0"/>
              <a:t>30</a:t>
            </a:fld>
            <a:endParaRPr kumimoji="1" lang="ja-JP" altLang="en-US"/>
          </a:p>
        </p:txBody>
      </p:sp>
    </p:spTree>
    <p:extLst>
      <p:ext uri="{BB962C8B-B14F-4D97-AF65-F5344CB8AC3E}">
        <p14:creationId xmlns:p14="http://schemas.microsoft.com/office/powerpoint/2010/main" val="986362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6C985C-EBFE-44AF-AFDD-B95CD9B0DD3F}"/>
              </a:ext>
            </a:extLst>
          </p:cNvPr>
          <p:cNvSpPr>
            <a:spLocks noGrp="1"/>
          </p:cNvSpPr>
          <p:nvPr>
            <p:ph type="title"/>
          </p:nvPr>
        </p:nvSpPr>
        <p:spPr>
          <a:xfrm>
            <a:off x="628650" y="136525"/>
            <a:ext cx="7886700" cy="537243"/>
          </a:xfrm>
        </p:spPr>
        <p:txBody>
          <a:bodyPr>
            <a:noAutofit/>
          </a:bodyPr>
          <a:lstStyle/>
          <a:p>
            <a:r>
              <a:rPr kumimoji="1" lang="ja-JP" altLang="en-US" u="sng" dirty="0"/>
              <a:t>まとめ</a:t>
            </a:r>
          </a:p>
        </p:txBody>
      </p:sp>
      <p:sp>
        <p:nvSpPr>
          <p:cNvPr id="3" name="コンテンツ プレースホルダー 2">
            <a:extLst>
              <a:ext uri="{FF2B5EF4-FFF2-40B4-BE49-F238E27FC236}">
                <a16:creationId xmlns:a16="http://schemas.microsoft.com/office/drawing/2014/main" id="{EF639C35-2BA4-46A4-A268-48CE7B041938}"/>
              </a:ext>
            </a:extLst>
          </p:cNvPr>
          <p:cNvSpPr>
            <a:spLocks noGrp="1"/>
          </p:cNvSpPr>
          <p:nvPr>
            <p:ph idx="1"/>
          </p:nvPr>
        </p:nvSpPr>
        <p:spPr>
          <a:xfrm>
            <a:off x="228600" y="770021"/>
            <a:ext cx="8807115" cy="6107029"/>
          </a:xfrm>
        </p:spPr>
        <p:txBody>
          <a:bodyPr>
            <a:normAutofit/>
          </a:bodyPr>
          <a:lstStyle/>
          <a:p>
            <a:pPr marL="0" indent="0" fontAlgn="ctr">
              <a:buNone/>
            </a:pPr>
            <a:r>
              <a:rPr lang="ja-JP" altLang="en-US" sz="3200" dirty="0">
                <a:solidFill>
                  <a:srgbClr val="FF0000"/>
                </a:solidFill>
                <a:latin typeface="ＭＳ 明朝" panose="02020609040205080304" pitchFamily="17" charset="-128"/>
                <a:ea typeface="ＭＳ 明朝" panose="02020609040205080304" pitchFamily="17" charset="-128"/>
              </a:rPr>
              <a:t>　</a:t>
            </a:r>
            <a:r>
              <a:rPr lang="ja-JP" altLang="en-US" sz="3500" dirty="0">
                <a:solidFill>
                  <a:srgbClr val="FF0000"/>
                </a:solidFill>
                <a:latin typeface="ＭＳ 明朝" panose="02020609040205080304" pitchFamily="17" charset="-128"/>
                <a:ea typeface="ＭＳ 明朝" panose="02020609040205080304" pitchFamily="17" charset="-128"/>
              </a:rPr>
              <a:t>要介護</a:t>
            </a:r>
            <a:r>
              <a:rPr lang="en-US" altLang="ja-JP" sz="3500" dirty="0">
                <a:solidFill>
                  <a:srgbClr val="FF0000"/>
                </a:solidFill>
                <a:latin typeface="ＭＳ 明朝" panose="02020609040205080304" pitchFamily="17" charset="-128"/>
                <a:ea typeface="ＭＳ 明朝" panose="02020609040205080304" pitchFamily="17" charset="-128"/>
              </a:rPr>
              <a:t>1</a:t>
            </a:r>
            <a:r>
              <a:rPr lang="ja-JP" altLang="en-US" sz="3500" dirty="0">
                <a:solidFill>
                  <a:srgbClr val="FF0000"/>
                </a:solidFill>
                <a:latin typeface="ＭＳ 明朝" panose="02020609040205080304" pitchFamily="17" charset="-128"/>
                <a:ea typeface="ＭＳ 明朝" panose="02020609040205080304" pitchFamily="17" charset="-128"/>
              </a:rPr>
              <a:t>・</a:t>
            </a:r>
            <a:r>
              <a:rPr lang="en-US" altLang="ja-JP" sz="3500" dirty="0">
                <a:solidFill>
                  <a:srgbClr val="FF0000"/>
                </a:solidFill>
                <a:latin typeface="ＭＳ 明朝" panose="02020609040205080304" pitchFamily="17" charset="-128"/>
                <a:ea typeface="ＭＳ 明朝" panose="02020609040205080304" pitchFamily="17" charset="-128"/>
              </a:rPr>
              <a:t>2</a:t>
            </a:r>
            <a:r>
              <a:rPr lang="ja-JP" altLang="en-US" sz="3500" dirty="0">
                <a:solidFill>
                  <a:srgbClr val="FF0000"/>
                </a:solidFill>
                <a:latin typeface="ＭＳ 明朝" panose="02020609040205080304" pitchFamily="17" charset="-128"/>
                <a:ea typeface="ＭＳ 明朝" panose="02020609040205080304" pitchFamily="17" charset="-128"/>
              </a:rPr>
              <a:t>の地域支援事業への移行等</a:t>
            </a:r>
            <a:r>
              <a:rPr lang="ja-JP" altLang="en-US" sz="3500" dirty="0">
                <a:latin typeface="ＭＳ 明朝" panose="02020609040205080304" pitchFamily="17" charset="-128"/>
                <a:ea typeface="ＭＳ 明朝" panose="02020609040205080304" pitchFamily="17" charset="-128"/>
              </a:rPr>
              <a:t>について、</a:t>
            </a:r>
            <a:r>
              <a:rPr lang="ja-JP" altLang="en-US" sz="3500" dirty="0">
                <a:solidFill>
                  <a:srgbClr val="FF0000"/>
                </a:solidFill>
                <a:latin typeface="ＭＳ 明朝" panose="02020609040205080304" pitchFamily="17" charset="-128"/>
                <a:ea typeface="ＭＳ 明朝" panose="02020609040205080304" pitchFamily="17" charset="-128"/>
              </a:rPr>
              <a:t>賛成</a:t>
            </a:r>
            <a:r>
              <a:rPr lang="en-US" altLang="ja-JP" sz="3500" dirty="0">
                <a:solidFill>
                  <a:srgbClr val="FF0000"/>
                </a:solidFill>
                <a:latin typeface="ＭＳ 明朝" panose="02020609040205080304" pitchFamily="17" charset="-128"/>
                <a:ea typeface="ＭＳ 明朝" panose="02020609040205080304" pitchFamily="17" charset="-128"/>
              </a:rPr>
              <a:t>7</a:t>
            </a:r>
            <a:r>
              <a:rPr lang="ja-JP" altLang="en-US" sz="3500" dirty="0">
                <a:solidFill>
                  <a:srgbClr val="FF0000"/>
                </a:solidFill>
                <a:latin typeface="ＭＳ 明朝" panose="02020609040205080304" pitchFamily="17" charset="-128"/>
                <a:ea typeface="ＭＳ 明朝" panose="02020609040205080304" pitchFamily="17" charset="-128"/>
              </a:rPr>
              <a:t>件、反対</a:t>
            </a:r>
            <a:r>
              <a:rPr lang="en-US" altLang="ja-JP" sz="3500" dirty="0">
                <a:solidFill>
                  <a:srgbClr val="FF0000"/>
                </a:solidFill>
                <a:latin typeface="ＭＳ 明朝" panose="02020609040205080304" pitchFamily="17" charset="-128"/>
                <a:ea typeface="ＭＳ 明朝" panose="02020609040205080304" pitchFamily="17" charset="-128"/>
              </a:rPr>
              <a:t>78</a:t>
            </a:r>
            <a:r>
              <a:rPr lang="ja-JP" altLang="en-US" sz="3500" dirty="0">
                <a:solidFill>
                  <a:srgbClr val="FF0000"/>
                </a:solidFill>
                <a:latin typeface="ＭＳ 明朝" panose="02020609040205080304" pitchFamily="17" charset="-128"/>
                <a:ea typeface="ＭＳ 明朝" panose="02020609040205080304" pitchFamily="17" charset="-128"/>
              </a:rPr>
              <a:t>件</a:t>
            </a:r>
            <a:r>
              <a:rPr lang="ja-JP" altLang="en-US" sz="3500" dirty="0">
                <a:latin typeface="ＭＳ 明朝" panose="02020609040205080304" pitchFamily="17" charset="-128"/>
                <a:ea typeface="ＭＳ 明朝" panose="02020609040205080304" pitchFamily="17" charset="-128"/>
              </a:rPr>
              <a:t>。「必要なサービスの制限で、本人の身体レベル低下や、家族の負担増加の恐れがある」「地域支援事業になると、</a:t>
            </a:r>
            <a:r>
              <a:rPr lang="ja-JP" altLang="en-US" sz="3500" dirty="0">
                <a:solidFill>
                  <a:srgbClr val="FF0000"/>
                </a:solidFill>
                <a:latin typeface="ＭＳ 明朝" panose="02020609040205080304" pitchFamily="17" charset="-128"/>
                <a:ea typeface="ＭＳ 明朝" panose="02020609040205080304" pitchFamily="17" charset="-128"/>
              </a:rPr>
              <a:t>市町村により財源問題</a:t>
            </a:r>
            <a:r>
              <a:rPr lang="ja-JP" altLang="en-US" sz="3500" dirty="0">
                <a:solidFill>
                  <a:srgbClr val="000000"/>
                </a:solidFill>
                <a:latin typeface="ＭＳ 明朝" panose="02020609040205080304" pitchFamily="17" charset="-128"/>
                <a:ea typeface="ＭＳ 明朝" panose="02020609040205080304" pitchFamily="17" charset="-128"/>
              </a:rPr>
              <a:t>等で偏りが出る」「移行されて、それを</a:t>
            </a:r>
            <a:r>
              <a:rPr lang="ja-JP" altLang="en-US" sz="3500" dirty="0">
                <a:solidFill>
                  <a:srgbClr val="FF0000"/>
                </a:solidFill>
                <a:latin typeface="ＭＳ 明朝" panose="02020609040205080304" pitchFamily="17" charset="-128"/>
                <a:ea typeface="ＭＳ 明朝" panose="02020609040205080304" pitchFamily="17" charset="-128"/>
              </a:rPr>
              <a:t>受け入れる事業所</a:t>
            </a:r>
            <a:r>
              <a:rPr lang="ja-JP" altLang="en-US" sz="3500" dirty="0">
                <a:solidFill>
                  <a:srgbClr val="000000"/>
                </a:solidFill>
                <a:latin typeface="ＭＳ 明朝" panose="02020609040205080304" pitchFamily="17" charset="-128"/>
                <a:ea typeface="ＭＳ 明朝" panose="02020609040205080304" pitchFamily="17" charset="-128"/>
              </a:rPr>
              <a:t>があるのか」との意見があった。</a:t>
            </a:r>
            <a:endParaRPr lang="en-US" altLang="ja-JP" sz="3500" dirty="0">
              <a:latin typeface="ＭＳ 明朝" panose="02020609040205080304" pitchFamily="17" charset="-128"/>
              <a:ea typeface="ＭＳ 明朝" panose="02020609040205080304" pitchFamily="17" charset="-128"/>
            </a:endParaRPr>
          </a:p>
          <a:p>
            <a:pPr marL="0" indent="0">
              <a:buNone/>
            </a:pPr>
            <a:r>
              <a:rPr lang="ja-JP" altLang="en-US" sz="3500" dirty="0">
                <a:latin typeface="ＭＳ 明朝" panose="02020609040205080304" pitchFamily="17" charset="-128"/>
                <a:ea typeface="ＭＳ 明朝" panose="02020609040205080304" pitchFamily="17" charset="-128"/>
              </a:rPr>
              <a:t>　現在も対象事業所が少なく苦慮している状況の中、今後移行されると、利用制限や必要なサービスが受けられないことによる利用者への不利益が考えられる。</a:t>
            </a:r>
            <a:endParaRPr lang="en-US" altLang="ja-JP" sz="3500" dirty="0">
              <a:latin typeface="ＭＳ 明朝" panose="02020609040205080304" pitchFamily="17" charset="-128"/>
              <a:ea typeface="ＭＳ 明朝" panose="02020609040205080304" pitchFamily="17" charset="-128"/>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D7363D17-3273-402D-8000-B4A186776A7A}"/>
              </a:ext>
            </a:extLst>
          </p:cNvPr>
          <p:cNvSpPr>
            <a:spLocks noGrp="1"/>
          </p:cNvSpPr>
          <p:nvPr>
            <p:ph type="sldNum" sz="quarter" idx="12"/>
          </p:nvPr>
        </p:nvSpPr>
        <p:spPr/>
        <p:txBody>
          <a:bodyPr/>
          <a:lstStyle/>
          <a:p>
            <a:fld id="{5425F5AD-8AD6-4966-8FFD-DE43A9644024}" type="slidenum">
              <a:rPr kumimoji="1" lang="ja-JP" altLang="en-US" smtClean="0"/>
              <a:t>31</a:t>
            </a:fld>
            <a:endParaRPr kumimoji="1" lang="ja-JP" altLang="en-US"/>
          </a:p>
        </p:txBody>
      </p:sp>
    </p:spTree>
    <p:extLst>
      <p:ext uri="{BB962C8B-B14F-4D97-AF65-F5344CB8AC3E}">
        <p14:creationId xmlns:p14="http://schemas.microsoft.com/office/powerpoint/2010/main" val="4080606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CBFFA6-2E8D-4828-8D39-3D52EB0EAED4}"/>
              </a:ext>
            </a:extLst>
          </p:cNvPr>
          <p:cNvSpPr>
            <a:spLocks noGrp="1"/>
          </p:cNvSpPr>
          <p:nvPr>
            <p:ph type="title"/>
          </p:nvPr>
        </p:nvSpPr>
        <p:spPr>
          <a:xfrm>
            <a:off x="628650" y="136524"/>
            <a:ext cx="7886700" cy="908505"/>
          </a:xfrm>
        </p:spPr>
        <p:txBody>
          <a:bodyPr>
            <a:normAutofit/>
          </a:bodyPr>
          <a:lstStyle/>
          <a:p>
            <a:r>
              <a:rPr kumimoji="1" lang="ja-JP" altLang="en-US" u="sng" dirty="0"/>
              <a:t>まとめ</a:t>
            </a:r>
          </a:p>
        </p:txBody>
      </p:sp>
      <p:sp>
        <p:nvSpPr>
          <p:cNvPr id="3" name="コンテンツ プレースホルダー 2">
            <a:extLst>
              <a:ext uri="{FF2B5EF4-FFF2-40B4-BE49-F238E27FC236}">
                <a16:creationId xmlns:a16="http://schemas.microsoft.com/office/drawing/2014/main" id="{36B6EC95-1BC0-4278-B29C-A4D186592285}"/>
              </a:ext>
            </a:extLst>
          </p:cNvPr>
          <p:cNvSpPr>
            <a:spLocks noGrp="1"/>
          </p:cNvSpPr>
          <p:nvPr>
            <p:ph idx="1"/>
          </p:nvPr>
        </p:nvSpPr>
        <p:spPr>
          <a:xfrm>
            <a:off x="261256" y="903890"/>
            <a:ext cx="8768443" cy="5817586"/>
          </a:xfrm>
        </p:spPr>
        <p:txBody>
          <a:bodyPr>
            <a:normAutofit lnSpcReduction="10000"/>
          </a:bodyPr>
          <a:lstStyle/>
          <a:p>
            <a:pPr marL="0" indent="0">
              <a:buNone/>
            </a:pPr>
            <a:endParaRPr lang="en-US" altLang="ja-JP" sz="3500" u="sng" dirty="0">
              <a:latin typeface="ＭＳ 明朝" panose="02020609040205080304" pitchFamily="17" charset="-128"/>
              <a:ea typeface="ＭＳ 明朝" panose="02020609040205080304" pitchFamily="17" charset="-128"/>
            </a:endParaRPr>
          </a:p>
          <a:p>
            <a:pPr marL="0" lvl="0" indent="0">
              <a:lnSpc>
                <a:spcPct val="100000"/>
              </a:lnSpc>
              <a:spcBef>
                <a:spcPts val="0"/>
              </a:spcBef>
              <a:buNone/>
              <a:defRPr/>
            </a:pPr>
            <a:r>
              <a:rPr lang="ja-JP" altLang="en-US" sz="3500" dirty="0">
                <a:latin typeface="ＭＳ 明朝" panose="02020609040205080304" pitchFamily="17" charset="-128"/>
                <a:ea typeface="ＭＳ 明朝" panose="02020609040205080304" pitchFamily="17" charset="-128"/>
              </a:rPr>
              <a:t>　居宅介護支援事業所のケマネジャーの業務は多岐に渡っている。</a:t>
            </a:r>
            <a:r>
              <a:rPr lang="en-US" altLang="ja-JP" sz="3500" dirty="0">
                <a:latin typeface="ＭＳ 明朝" panose="02020609040205080304" pitchFamily="17" charset="-128"/>
                <a:ea typeface="ＭＳ 明朝" panose="02020609040205080304" pitchFamily="17" charset="-128"/>
              </a:rPr>
              <a:t>ICT</a:t>
            </a:r>
            <a:r>
              <a:rPr lang="ja-JP" altLang="en-US" sz="3500" dirty="0">
                <a:latin typeface="ＭＳ 明朝" panose="02020609040205080304" pitchFamily="17" charset="-128"/>
                <a:ea typeface="ＭＳ 明朝" panose="02020609040205080304" pitchFamily="17" charset="-128"/>
              </a:rPr>
              <a:t>活用や事務職員配置等の</a:t>
            </a:r>
            <a:r>
              <a:rPr lang="ja-JP" altLang="en-US" sz="3500" dirty="0"/>
              <a:t>事務効率化や、</a:t>
            </a:r>
            <a:r>
              <a:rPr lang="ja-JP" altLang="en-US" sz="3500" dirty="0">
                <a:latin typeface="ＭＳ 明朝" panose="02020609040205080304" pitchFamily="17" charset="-128"/>
                <a:ea typeface="ＭＳ 明朝" panose="02020609040205080304" pitchFamily="17" charset="-128"/>
              </a:rPr>
              <a:t>文書負担軽減や手続きの効率化は必要だが、</a:t>
            </a:r>
            <a:r>
              <a:rPr lang="ja-JP" altLang="en-US" sz="3500" dirty="0">
                <a:solidFill>
                  <a:srgbClr val="FF0000"/>
                </a:solidFill>
                <a:latin typeface="ＭＳ 明朝" panose="02020609040205080304" pitchFamily="17" charset="-128"/>
                <a:ea typeface="ＭＳ 明朝" panose="02020609040205080304" pitchFamily="17" charset="-128"/>
              </a:rPr>
              <a:t>約７割の事業所が対応できていない。</a:t>
            </a:r>
            <a:endParaRPr lang="en-US" altLang="ja-JP" sz="3500" dirty="0">
              <a:solidFill>
                <a:srgbClr val="FF0000"/>
              </a:solidFill>
              <a:latin typeface="ＭＳ 明朝" panose="02020609040205080304" pitchFamily="17" charset="-128"/>
              <a:ea typeface="ＭＳ 明朝" panose="02020609040205080304" pitchFamily="17" charset="-128"/>
            </a:endParaRPr>
          </a:p>
          <a:p>
            <a:pPr marL="0" lvl="0" indent="0">
              <a:lnSpc>
                <a:spcPct val="100000"/>
              </a:lnSpc>
              <a:spcBef>
                <a:spcPts val="0"/>
              </a:spcBef>
              <a:buNone/>
              <a:defRPr/>
            </a:pPr>
            <a:r>
              <a:rPr lang="ja-JP" altLang="en-US" sz="3500" dirty="0">
                <a:latin typeface="ＭＳ 明朝" panose="02020609040205080304" pitchFamily="17" charset="-128"/>
                <a:ea typeface="ＭＳ 明朝" panose="02020609040205080304" pitchFamily="17" charset="-128"/>
              </a:rPr>
              <a:t>　その要因として、少数体制の事業所では経営的に厳しい状況もあり、事務職員の配置や人材確保が困難な状況もある。</a:t>
            </a:r>
            <a:endParaRPr lang="en-US" altLang="ja-JP" sz="3500" dirty="0">
              <a:latin typeface="ＭＳ 明朝" panose="02020609040205080304" pitchFamily="17" charset="-128"/>
              <a:ea typeface="ＭＳ 明朝" panose="02020609040205080304" pitchFamily="17" charset="-128"/>
            </a:endParaRPr>
          </a:p>
          <a:p>
            <a:pPr marL="0" lvl="0" indent="0">
              <a:lnSpc>
                <a:spcPct val="100000"/>
              </a:lnSpc>
              <a:spcBef>
                <a:spcPts val="0"/>
              </a:spcBef>
              <a:buNone/>
              <a:defRPr/>
            </a:pPr>
            <a:r>
              <a:rPr lang="ja-JP" altLang="en-US" sz="3500" dirty="0">
                <a:latin typeface="ＭＳ 明朝" panose="02020609040205080304" pitchFamily="17" charset="-128"/>
                <a:ea typeface="ＭＳ 明朝" panose="02020609040205080304" pitchFamily="17" charset="-128"/>
              </a:rPr>
              <a:t>　ケアマネジャーの負担が増すことで、担い手育成にも影響することが考えられます</a:t>
            </a:r>
            <a:endParaRPr lang="en-US" altLang="ja-JP" sz="3500" dirty="0"/>
          </a:p>
        </p:txBody>
      </p:sp>
      <p:sp>
        <p:nvSpPr>
          <p:cNvPr id="4" name="スライド番号プレースホルダー 3">
            <a:extLst>
              <a:ext uri="{FF2B5EF4-FFF2-40B4-BE49-F238E27FC236}">
                <a16:creationId xmlns:a16="http://schemas.microsoft.com/office/drawing/2014/main" id="{0A7709CF-C3F0-4657-BBF2-9E528C1CD936}"/>
              </a:ext>
            </a:extLst>
          </p:cNvPr>
          <p:cNvSpPr>
            <a:spLocks noGrp="1"/>
          </p:cNvSpPr>
          <p:nvPr>
            <p:ph type="sldNum" sz="quarter" idx="12"/>
          </p:nvPr>
        </p:nvSpPr>
        <p:spPr/>
        <p:txBody>
          <a:bodyPr/>
          <a:lstStyle/>
          <a:p>
            <a:fld id="{5425F5AD-8AD6-4966-8FFD-DE43A9644024}" type="slidenum">
              <a:rPr kumimoji="1" lang="ja-JP" altLang="en-US" smtClean="0"/>
              <a:t>32</a:t>
            </a:fld>
            <a:endParaRPr kumimoji="1" lang="ja-JP" altLang="en-US"/>
          </a:p>
        </p:txBody>
      </p:sp>
    </p:spTree>
    <p:extLst>
      <p:ext uri="{BB962C8B-B14F-4D97-AF65-F5344CB8AC3E}">
        <p14:creationId xmlns:p14="http://schemas.microsoft.com/office/powerpoint/2010/main" val="678579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A80508-13A2-4F58-95C3-1B84C3155EE3}"/>
              </a:ext>
            </a:extLst>
          </p:cNvPr>
          <p:cNvSpPr>
            <a:spLocks noGrp="1"/>
          </p:cNvSpPr>
          <p:nvPr>
            <p:ph type="title"/>
          </p:nvPr>
        </p:nvSpPr>
        <p:spPr>
          <a:xfrm>
            <a:off x="587829" y="1"/>
            <a:ext cx="7927521" cy="601578"/>
          </a:xfrm>
        </p:spPr>
        <p:txBody>
          <a:bodyPr>
            <a:normAutofit fontScale="90000"/>
          </a:bodyPr>
          <a:lstStyle/>
          <a:p>
            <a:r>
              <a:rPr lang="ja-JP" altLang="en-US" sz="4000" u="sng" dirty="0">
                <a:latin typeface="ＭＳ 明朝" panose="02020609040205080304" pitchFamily="17" charset="-128"/>
                <a:ea typeface="ＭＳ 明朝" panose="02020609040205080304" pitchFamily="17" charset="-128"/>
              </a:rPr>
              <a:t>おわりに</a:t>
            </a:r>
            <a:endParaRPr kumimoji="1" lang="ja-JP" altLang="en-US" sz="4000" u="sng" dirty="0">
              <a:latin typeface="ＭＳ 明朝" panose="02020609040205080304" pitchFamily="17" charset="-128"/>
              <a:ea typeface="ＭＳ 明朝" panose="02020609040205080304" pitchFamily="17" charset="-128"/>
            </a:endParaRPr>
          </a:p>
        </p:txBody>
      </p:sp>
      <p:sp>
        <p:nvSpPr>
          <p:cNvPr id="3" name="コンテンツ プレースホルダー 2">
            <a:extLst>
              <a:ext uri="{FF2B5EF4-FFF2-40B4-BE49-F238E27FC236}">
                <a16:creationId xmlns:a16="http://schemas.microsoft.com/office/drawing/2014/main" id="{274BD8E8-69BA-4FBF-BCC9-28EC751DFB95}"/>
              </a:ext>
            </a:extLst>
          </p:cNvPr>
          <p:cNvSpPr>
            <a:spLocks noGrp="1"/>
          </p:cNvSpPr>
          <p:nvPr>
            <p:ph idx="1"/>
          </p:nvPr>
        </p:nvSpPr>
        <p:spPr>
          <a:xfrm>
            <a:off x="168163" y="613611"/>
            <a:ext cx="8910523" cy="5845874"/>
          </a:xfrm>
        </p:spPr>
        <p:txBody>
          <a:bodyPr>
            <a:normAutofit/>
          </a:bodyPr>
          <a:lstStyle/>
          <a:p>
            <a:pPr marL="0" indent="0">
              <a:buNone/>
            </a:pPr>
            <a:r>
              <a:rPr kumimoji="1" lang="ja-JP" altLang="en-US" sz="3200" dirty="0">
                <a:latin typeface="ＭＳ 明朝" panose="02020609040205080304" pitchFamily="17" charset="-128"/>
                <a:ea typeface="ＭＳ 明朝" panose="02020609040205080304" pitchFamily="17" charset="-128"/>
              </a:rPr>
              <a:t>　</a:t>
            </a:r>
            <a:r>
              <a:rPr kumimoji="1" lang="ja-JP" altLang="en-US" sz="3300" dirty="0">
                <a:latin typeface="ＭＳ 明朝" panose="02020609040205080304" pitchFamily="17" charset="-128"/>
                <a:ea typeface="ＭＳ 明朝" panose="02020609040205080304" pitchFamily="17" charset="-128"/>
              </a:rPr>
              <a:t>今回、居宅介護支援事業所にアンケートをお願いしました。ケアマネジャーから沢山のご意見をお聞かせいただき、利用者、ご家族のために奮闘</a:t>
            </a:r>
            <a:r>
              <a:rPr lang="ja-JP" altLang="en-US" sz="3300" dirty="0">
                <a:latin typeface="ＭＳ 明朝" panose="02020609040205080304" pitchFamily="17" charset="-128"/>
                <a:ea typeface="ＭＳ 明朝" panose="02020609040205080304" pitchFamily="17" charset="-128"/>
              </a:rPr>
              <a:t>されて</a:t>
            </a:r>
            <a:r>
              <a:rPr kumimoji="1" lang="ja-JP" altLang="en-US" sz="3300" dirty="0">
                <a:latin typeface="ＭＳ 明朝" panose="02020609040205080304" pitchFamily="17" charset="-128"/>
                <a:ea typeface="ＭＳ 明朝" panose="02020609040205080304" pitchFamily="17" charset="-128"/>
              </a:rPr>
              <a:t>いるのが</a:t>
            </a:r>
            <a:r>
              <a:rPr lang="ja-JP" altLang="en-US" sz="3300" dirty="0">
                <a:latin typeface="ＭＳ 明朝" panose="02020609040205080304" pitchFamily="17" charset="-128"/>
                <a:ea typeface="ＭＳ 明朝" panose="02020609040205080304" pitchFamily="17" charset="-128"/>
              </a:rPr>
              <a:t>わかりました。</a:t>
            </a:r>
            <a:endParaRPr kumimoji="1" lang="en-US" altLang="ja-JP" sz="3300" dirty="0">
              <a:latin typeface="ＭＳ 明朝" panose="02020609040205080304" pitchFamily="17" charset="-128"/>
              <a:ea typeface="ＭＳ 明朝" panose="02020609040205080304" pitchFamily="17" charset="-128"/>
            </a:endParaRPr>
          </a:p>
          <a:p>
            <a:pPr marL="0" indent="0">
              <a:buNone/>
            </a:pPr>
            <a:r>
              <a:rPr lang="ja-JP" altLang="en-US" sz="3300" dirty="0">
                <a:latin typeface="ＭＳ 明朝" panose="02020609040205080304" pitchFamily="17" charset="-128"/>
                <a:ea typeface="ＭＳ 明朝" panose="02020609040205080304" pitchFamily="17" charset="-128"/>
              </a:rPr>
              <a:t>　</a:t>
            </a:r>
            <a:r>
              <a:rPr lang="ja-JP" altLang="en-US" sz="3300" dirty="0">
                <a:solidFill>
                  <a:srgbClr val="FF0000"/>
                </a:solidFill>
                <a:latin typeface="ＭＳ 明朝" panose="02020609040205080304" pitchFamily="17" charset="-128"/>
                <a:ea typeface="ＭＳ 明朝" panose="02020609040205080304" pitchFamily="17" charset="-128"/>
              </a:rPr>
              <a:t>介護を必要としている方が、安心して利用できる介護保険制度に。また、すべての介護、福祉従事者の処遇改善等</a:t>
            </a:r>
            <a:r>
              <a:rPr lang="ja-JP" altLang="en-US" sz="3300" dirty="0">
                <a:latin typeface="ＭＳ 明朝" panose="02020609040205080304" pitchFamily="17" charset="-128"/>
                <a:ea typeface="ＭＳ 明朝" panose="02020609040205080304" pitchFamily="17" charset="-128"/>
              </a:rPr>
              <a:t>に、アンケート結果を基に、</a:t>
            </a:r>
            <a:r>
              <a:rPr kumimoji="1" lang="ja-JP" altLang="en-US" sz="3300" dirty="0">
                <a:latin typeface="ＭＳ 明朝" panose="02020609040205080304" pitchFamily="17" charset="-128"/>
                <a:ea typeface="ＭＳ 明朝" panose="02020609040205080304" pitchFamily="17" charset="-128"/>
              </a:rPr>
              <a:t>国や自治体への制度充実を要望する運動につなげていきます。</a:t>
            </a:r>
            <a:endParaRPr lang="en-US" altLang="ja-JP" sz="3300" dirty="0">
              <a:latin typeface="ＭＳ 明朝" panose="02020609040205080304" pitchFamily="17" charset="-128"/>
              <a:ea typeface="ＭＳ 明朝" panose="02020609040205080304" pitchFamily="17" charset="-128"/>
            </a:endParaRPr>
          </a:p>
          <a:p>
            <a:pPr marL="0" indent="0">
              <a:buNone/>
            </a:pPr>
            <a:r>
              <a:rPr lang="ja-JP" altLang="en-US" sz="3300" b="1" dirty="0">
                <a:latin typeface="ＭＳ 明朝" panose="02020609040205080304" pitchFamily="17" charset="-128"/>
                <a:ea typeface="ＭＳ 明朝" panose="02020609040205080304" pitchFamily="17" charset="-128"/>
              </a:rPr>
              <a:t>アンケートご協力感謝いたします</a:t>
            </a:r>
            <a:endParaRPr kumimoji="1" lang="ja-JP" altLang="en-US" sz="3200" b="1" dirty="0">
              <a:latin typeface="ＭＳ 明朝" panose="02020609040205080304" pitchFamily="17" charset="-128"/>
              <a:ea typeface="ＭＳ 明朝" panose="02020609040205080304" pitchFamily="17" charset="-128"/>
            </a:endParaRPr>
          </a:p>
        </p:txBody>
      </p:sp>
      <p:sp>
        <p:nvSpPr>
          <p:cNvPr id="4" name="スライド番号プレースホルダー 3">
            <a:extLst>
              <a:ext uri="{FF2B5EF4-FFF2-40B4-BE49-F238E27FC236}">
                <a16:creationId xmlns:a16="http://schemas.microsoft.com/office/drawing/2014/main" id="{2226447E-407A-4156-B084-66A2551DAD27}"/>
              </a:ext>
            </a:extLst>
          </p:cNvPr>
          <p:cNvSpPr>
            <a:spLocks noGrp="1"/>
          </p:cNvSpPr>
          <p:nvPr>
            <p:ph type="sldNum" sz="quarter" idx="12"/>
          </p:nvPr>
        </p:nvSpPr>
        <p:spPr/>
        <p:txBody>
          <a:bodyPr/>
          <a:lstStyle/>
          <a:p>
            <a:fld id="{5425F5AD-8AD6-4966-8FFD-DE43A9644024}" type="slidenum">
              <a:rPr kumimoji="1" lang="ja-JP" altLang="en-US" smtClean="0"/>
              <a:t>33</a:t>
            </a:fld>
            <a:endParaRPr kumimoji="1" lang="ja-JP" altLang="en-US"/>
          </a:p>
        </p:txBody>
      </p:sp>
      <p:pic>
        <p:nvPicPr>
          <p:cNvPr id="5" name="図 4">
            <a:extLst>
              <a:ext uri="{FF2B5EF4-FFF2-40B4-BE49-F238E27FC236}">
                <a16:creationId xmlns:a16="http://schemas.microsoft.com/office/drawing/2014/main" id="{E502AA97-B10F-4795-A61D-992FE80725C2}"/>
              </a:ext>
            </a:extLst>
          </p:cNvPr>
          <p:cNvPicPr>
            <a:picLocks noChangeAspect="1"/>
          </p:cNvPicPr>
          <p:nvPr/>
        </p:nvPicPr>
        <p:blipFill>
          <a:blip r:embed="rId3"/>
          <a:stretch>
            <a:fillRect/>
          </a:stretch>
        </p:blipFill>
        <p:spPr>
          <a:xfrm>
            <a:off x="6939176" y="4923127"/>
            <a:ext cx="2057400" cy="1860616"/>
          </a:xfrm>
          <a:prstGeom prst="rect">
            <a:avLst/>
          </a:prstGeom>
        </p:spPr>
      </p:pic>
    </p:spTree>
    <p:extLst>
      <p:ext uri="{BB962C8B-B14F-4D97-AF65-F5344CB8AC3E}">
        <p14:creationId xmlns:p14="http://schemas.microsoft.com/office/powerpoint/2010/main" val="2748517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417AD35-C027-42D5-8215-F123F2E6CA52}"/>
              </a:ext>
            </a:extLst>
          </p:cNvPr>
          <p:cNvSpPr>
            <a:spLocks noGrp="1"/>
          </p:cNvSpPr>
          <p:nvPr>
            <p:ph idx="1"/>
          </p:nvPr>
        </p:nvSpPr>
        <p:spPr>
          <a:xfrm>
            <a:off x="451945" y="1008993"/>
            <a:ext cx="8313683" cy="5507421"/>
          </a:xfrm>
        </p:spPr>
        <p:txBody>
          <a:bodyPr>
            <a:normAutofit/>
          </a:bodyPr>
          <a:lstStyle/>
          <a:p>
            <a:pPr marL="0" indent="0">
              <a:buNone/>
            </a:pPr>
            <a:r>
              <a:rPr kumimoji="1" lang="ja-JP" altLang="en-US" sz="4000" dirty="0"/>
              <a:t>　今回、依頼したアンケートの調査内容が多く、本日の発表では報告できなかった質問項目がありました。</a:t>
            </a:r>
            <a:endParaRPr kumimoji="1" lang="en-US" altLang="ja-JP" sz="4000" dirty="0"/>
          </a:p>
          <a:p>
            <a:pPr marL="0" indent="0">
              <a:buNone/>
            </a:pPr>
            <a:r>
              <a:rPr lang="ja-JP" altLang="en-US" sz="4000" dirty="0"/>
              <a:t>とても貴重なご意見ですので、資料として報告いたします。</a:t>
            </a:r>
            <a:endParaRPr lang="en-US" altLang="ja-JP" sz="4000" dirty="0"/>
          </a:p>
          <a:p>
            <a:pPr marL="0" indent="0">
              <a:buNone/>
            </a:pPr>
            <a:r>
              <a:rPr lang="ja-JP" altLang="en-US" sz="4000" dirty="0"/>
              <a:t>ご覧ください。</a:t>
            </a:r>
            <a:endParaRPr lang="en-US" altLang="ja-JP" sz="4000" dirty="0"/>
          </a:p>
          <a:p>
            <a:pPr marL="0" indent="0">
              <a:buNone/>
            </a:pPr>
            <a:r>
              <a:rPr kumimoji="1" lang="ja-JP" altLang="en-US" sz="4000" dirty="0"/>
              <a:t>　</a:t>
            </a:r>
            <a:r>
              <a:rPr kumimoji="1" lang="en-US" altLang="ja-JP" sz="4000" dirty="0"/>
              <a:t>P35</a:t>
            </a:r>
            <a:r>
              <a:rPr kumimoji="1" lang="ja-JP" altLang="en-US" sz="4000" dirty="0"/>
              <a:t>～</a:t>
            </a:r>
            <a:r>
              <a:rPr kumimoji="1" lang="en-US" altLang="ja-JP" sz="4000" dirty="0"/>
              <a:t>P48</a:t>
            </a:r>
            <a:r>
              <a:rPr kumimoji="1" lang="ja-JP" altLang="en-US" sz="4000" dirty="0"/>
              <a:t>添付資料です。</a:t>
            </a:r>
          </a:p>
        </p:txBody>
      </p:sp>
      <p:sp>
        <p:nvSpPr>
          <p:cNvPr id="4" name="スライド番号プレースホルダー 3">
            <a:extLst>
              <a:ext uri="{FF2B5EF4-FFF2-40B4-BE49-F238E27FC236}">
                <a16:creationId xmlns:a16="http://schemas.microsoft.com/office/drawing/2014/main" id="{D232B66F-9345-430F-94B2-D3F9935A70F2}"/>
              </a:ext>
            </a:extLst>
          </p:cNvPr>
          <p:cNvSpPr>
            <a:spLocks noGrp="1"/>
          </p:cNvSpPr>
          <p:nvPr>
            <p:ph type="sldNum" sz="quarter" idx="12"/>
          </p:nvPr>
        </p:nvSpPr>
        <p:spPr/>
        <p:txBody>
          <a:bodyPr/>
          <a:lstStyle/>
          <a:p>
            <a:fld id="{5425F5AD-8AD6-4966-8FFD-DE43A9644024}" type="slidenum">
              <a:rPr kumimoji="1" lang="ja-JP" altLang="en-US" smtClean="0"/>
              <a:t>34</a:t>
            </a:fld>
            <a:endParaRPr kumimoji="1" lang="ja-JP" altLang="en-US"/>
          </a:p>
        </p:txBody>
      </p:sp>
    </p:spTree>
    <p:extLst>
      <p:ext uri="{BB962C8B-B14F-4D97-AF65-F5344CB8AC3E}">
        <p14:creationId xmlns:p14="http://schemas.microsoft.com/office/powerpoint/2010/main" val="9341087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8728" y="136524"/>
            <a:ext cx="8156622" cy="902567"/>
          </a:xfrm>
        </p:spPr>
        <p:txBody>
          <a:bodyPr>
            <a:normAutofit/>
          </a:bodyPr>
          <a:lstStyle/>
          <a:p>
            <a:r>
              <a:rPr kumimoji="1" lang="ja-JP" altLang="en-US" sz="4000" u="sng" dirty="0">
                <a:latin typeface="ＭＳ 明朝" panose="02020609040205080304" pitchFamily="17" charset="-128"/>
                <a:ea typeface="ＭＳ 明朝" panose="02020609040205080304" pitchFamily="17" charset="-128"/>
              </a:rPr>
              <a:t>問１：事業所の所在市町村</a:t>
            </a:r>
          </a:p>
        </p:txBody>
      </p:sp>
      <p:graphicFrame>
        <p:nvGraphicFramePr>
          <p:cNvPr id="4" name="表 3"/>
          <p:cNvGraphicFramePr>
            <a:graphicFrameLocks noGrp="1"/>
          </p:cNvGraphicFramePr>
          <p:nvPr>
            <p:extLst>
              <p:ext uri="{D42A27DB-BD31-4B8C-83A1-F6EECF244321}">
                <p14:modId xmlns:p14="http://schemas.microsoft.com/office/powerpoint/2010/main" val="3592308595"/>
              </p:ext>
            </p:extLst>
          </p:nvPr>
        </p:nvGraphicFramePr>
        <p:xfrm>
          <a:off x="358724" y="1091045"/>
          <a:ext cx="8307293" cy="5475576"/>
        </p:xfrm>
        <a:graphic>
          <a:graphicData uri="http://schemas.openxmlformats.org/drawingml/2006/table">
            <a:tbl>
              <a:tblPr firstRow="1" bandRow="1">
                <a:tableStyleId>{5C22544A-7EE6-4342-B048-85BDC9FD1C3A}</a:tableStyleId>
              </a:tblPr>
              <a:tblGrid>
                <a:gridCol w="2823447">
                  <a:extLst>
                    <a:ext uri="{9D8B030D-6E8A-4147-A177-3AD203B41FA5}">
                      <a16:colId xmlns:a16="http://schemas.microsoft.com/office/drawing/2014/main" val="615335240"/>
                    </a:ext>
                  </a:extLst>
                </a:gridCol>
                <a:gridCol w="2730547">
                  <a:extLst>
                    <a:ext uri="{9D8B030D-6E8A-4147-A177-3AD203B41FA5}">
                      <a16:colId xmlns:a16="http://schemas.microsoft.com/office/drawing/2014/main" val="924178020"/>
                    </a:ext>
                  </a:extLst>
                </a:gridCol>
                <a:gridCol w="2753299">
                  <a:extLst>
                    <a:ext uri="{9D8B030D-6E8A-4147-A177-3AD203B41FA5}">
                      <a16:colId xmlns:a16="http://schemas.microsoft.com/office/drawing/2014/main" val="1981091870"/>
                    </a:ext>
                  </a:extLst>
                </a:gridCol>
              </a:tblGrid>
              <a:tr h="405246">
                <a:tc>
                  <a:txBody>
                    <a:bodyPr/>
                    <a:lstStyle/>
                    <a:p>
                      <a:pPr algn="ctr"/>
                      <a:r>
                        <a:rPr kumimoji="1" lang="ja-JP" altLang="en-US" dirty="0">
                          <a:solidFill>
                            <a:schemeClr val="tx1"/>
                          </a:solidFill>
                          <a:latin typeface="ＭＳ Ｐゴシック" panose="020B0600070205080204" pitchFamily="50" charset="-128"/>
                          <a:ea typeface="ＭＳ Ｐゴシック" panose="020B0600070205080204" pitchFamily="50" charset="-128"/>
                        </a:rPr>
                        <a:t>市町村</a:t>
                      </a:r>
                    </a:p>
                  </a:txBody>
                  <a:tcPr/>
                </a:tc>
                <a:tc>
                  <a:txBody>
                    <a:bodyPr/>
                    <a:lstStyle/>
                    <a:p>
                      <a:pPr algn="ctr"/>
                      <a:r>
                        <a:rPr kumimoji="1" lang="ja-JP" altLang="en-US" dirty="0">
                          <a:solidFill>
                            <a:schemeClr val="tx1"/>
                          </a:solidFill>
                          <a:latin typeface="ＭＳ Ｐゴシック" panose="020B0600070205080204" pitchFamily="50" charset="-128"/>
                          <a:ea typeface="ＭＳ Ｐゴシック" panose="020B0600070205080204" pitchFamily="50" charset="-128"/>
                        </a:rPr>
                        <a:t>市町村</a:t>
                      </a:r>
                    </a:p>
                  </a:txBody>
                  <a:tcPr/>
                </a:tc>
                <a:tc>
                  <a:txBody>
                    <a:bodyPr/>
                    <a:lstStyle/>
                    <a:p>
                      <a:pPr algn="ctr"/>
                      <a:r>
                        <a:rPr kumimoji="1" lang="ja-JP" altLang="en-US" dirty="0">
                          <a:solidFill>
                            <a:schemeClr val="tx1"/>
                          </a:solidFill>
                          <a:latin typeface="ＭＳ Ｐゴシック" panose="020B0600070205080204" pitchFamily="50" charset="-128"/>
                          <a:ea typeface="ＭＳ Ｐゴシック" panose="020B0600070205080204" pitchFamily="50" charset="-128"/>
                        </a:rPr>
                        <a:t>市町村</a:t>
                      </a:r>
                    </a:p>
                  </a:txBody>
                  <a:tcPr/>
                </a:tc>
                <a:extLst>
                  <a:ext uri="{0D108BD9-81ED-4DB2-BD59-A6C34878D82A}">
                    <a16:rowId xmlns:a16="http://schemas.microsoft.com/office/drawing/2014/main" val="407254200"/>
                  </a:ext>
                </a:extLst>
              </a:tr>
              <a:tr h="658990">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那覇市</a:t>
                      </a:r>
                    </a:p>
                  </a:txBody>
                  <a:tcPr anchor="ctr"/>
                </a:tc>
                <a:tc>
                  <a:txBody>
                    <a:bodyPr/>
                    <a:lstStyle/>
                    <a:p>
                      <a:r>
                        <a:rPr kumimoji="1" lang="ja-JP" altLang="en-US" sz="2400" dirty="0">
                          <a:latin typeface="ＭＳ Ｐゴシック" panose="020B0600070205080204" pitchFamily="50" charset="-128"/>
                          <a:ea typeface="ＭＳ Ｐゴシック" panose="020B0600070205080204" pitchFamily="50" charset="-128"/>
                        </a:rPr>
                        <a:t>南城市</a:t>
                      </a:r>
                    </a:p>
                  </a:txBody>
                  <a:tcPr anchor="ctr"/>
                </a:tc>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金武町</a:t>
                      </a:r>
                    </a:p>
                  </a:txBody>
                  <a:tcPr anchor="ctr"/>
                </a:tc>
                <a:extLst>
                  <a:ext uri="{0D108BD9-81ED-4DB2-BD59-A6C34878D82A}">
                    <a16:rowId xmlns:a16="http://schemas.microsoft.com/office/drawing/2014/main" val="2103204255"/>
                  </a:ext>
                </a:extLst>
              </a:tr>
              <a:tr h="637194">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沖縄市</a:t>
                      </a:r>
                    </a:p>
                  </a:txBody>
                  <a:tcPr anchor="ctr"/>
                </a:tc>
                <a:tc>
                  <a:txBody>
                    <a:bodyPr/>
                    <a:lstStyle/>
                    <a:p>
                      <a:r>
                        <a:rPr kumimoji="1" lang="ja-JP" altLang="en-US" sz="2400" dirty="0">
                          <a:latin typeface="ＭＳ Ｐゴシック" panose="020B0600070205080204" pitchFamily="50" charset="-128"/>
                          <a:ea typeface="ＭＳ Ｐゴシック" panose="020B0600070205080204" pitchFamily="50" charset="-128"/>
                        </a:rPr>
                        <a:t>西原町</a:t>
                      </a:r>
                    </a:p>
                  </a:txBody>
                  <a:tcPr anchor="ctr"/>
                </a:tc>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読谷村</a:t>
                      </a:r>
                    </a:p>
                  </a:txBody>
                  <a:tcPr anchor="ctr"/>
                </a:tc>
                <a:extLst>
                  <a:ext uri="{0D108BD9-81ED-4DB2-BD59-A6C34878D82A}">
                    <a16:rowId xmlns:a16="http://schemas.microsoft.com/office/drawing/2014/main" val="1690403966"/>
                  </a:ext>
                </a:extLst>
              </a:tr>
              <a:tr h="686208">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うるま市</a:t>
                      </a:r>
                    </a:p>
                  </a:txBody>
                  <a:tcPr anchor="ctr"/>
                </a:tc>
                <a:tc>
                  <a:txBody>
                    <a:bodyPr/>
                    <a:lstStyle/>
                    <a:p>
                      <a:r>
                        <a:rPr kumimoji="1" lang="ja-JP" altLang="en-US" sz="2400" dirty="0">
                          <a:latin typeface="ＭＳ Ｐゴシック" panose="020B0600070205080204" pitchFamily="50" charset="-128"/>
                          <a:ea typeface="ＭＳ Ｐゴシック" panose="020B0600070205080204" pitchFamily="50" charset="-128"/>
                        </a:rPr>
                        <a:t>与那原町</a:t>
                      </a:r>
                    </a:p>
                  </a:txBody>
                  <a:tcPr anchor="ctr"/>
                </a:tc>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宜野座村</a:t>
                      </a:r>
                    </a:p>
                  </a:txBody>
                  <a:tcPr anchor="ctr"/>
                </a:tc>
                <a:extLst>
                  <a:ext uri="{0D108BD9-81ED-4DB2-BD59-A6C34878D82A}">
                    <a16:rowId xmlns:a16="http://schemas.microsoft.com/office/drawing/2014/main" val="2096317094"/>
                  </a:ext>
                </a:extLst>
              </a:tr>
              <a:tr h="637194">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豊見城市</a:t>
                      </a:r>
                    </a:p>
                  </a:txBody>
                  <a:tcPr anchor="ctr"/>
                </a:tc>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八重瀬町</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tx1"/>
                          </a:solidFill>
                          <a:latin typeface="ＭＳ Ｐゴシック" panose="020B0600070205080204" pitchFamily="50" charset="-128"/>
                          <a:ea typeface="ＭＳ Ｐゴシック" panose="020B0600070205080204" pitchFamily="50" charset="-128"/>
                        </a:rPr>
                        <a:t>今帰仁村</a:t>
                      </a:r>
                    </a:p>
                  </a:txBody>
                  <a:tcPr anchor="ctr"/>
                </a:tc>
                <a:extLst>
                  <a:ext uri="{0D108BD9-81ED-4DB2-BD59-A6C34878D82A}">
                    <a16:rowId xmlns:a16="http://schemas.microsoft.com/office/drawing/2014/main" val="2187773407"/>
                  </a:ext>
                </a:extLst>
              </a:tr>
              <a:tr h="620854">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宜野湾市</a:t>
                      </a:r>
                    </a:p>
                  </a:txBody>
                  <a:tcPr anchor="ctr"/>
                </a:tc>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本部町</a:t>
                      </a:r>
                    </a:p>
                  </a:txBody>
                  <a:tcPr anchor="ctr"/>
                </a:tc>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宮古島</a:t>
                      </a:r>
                    </a:p>
                  </a:txBody>
                  <a:tcPr anchor="ctr"/>
                </a:tc>
                <a:extLst>
                  <a:ext uri="{0D108BD9-81ED-4DB2-BD59-A6C34878D82A}">
                    <a16:rowId xmlns:a16="http://schemas.microsoft.com/office/drawing/2014/main" val="555322884"/>
                  </a:ext>
                </a:extLst>
              </a:tr>
              <a:tr h="555502">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名護市</a:t>
                      </a:r>
                    </a:p>
                  </a:txBody>
                  <a:tcPr anchor="ctr"/>
                </a:tc>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嘉手納町</a:t>
                      </a:r>
                    </a:p>
                  </a:txBody>
                  <a:tcPr anchor="ctr"/>
                </a:tc>
                <a:tc>
                  <a:txBody>
                    <a:bodyPr/>
                    <a:lstStyle/>
                    <a:p>
                      <a:endParaRPr kumimoji="1" lang="ja-JP" altLang="en-US" sz="2400" dirty="0">
                        <a:solidFill>
                          <a:srgbClr val="FF0000"/>
                        </a:solidFill>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107878434"/>
                  </a:ext>
                </a:extLst>
              </a:tr>
              <a:tr h="637194">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浦添市</a:t>
                      </a:r>
                    </a:p>
                  </a:txBody>
                  <a:tcPr anchor="ctr"/>
                </a:tc>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久米島町</a:t>
                      </a:r>
                    </a:p>
                  </a:txBody>
                  <a:tcPr anchor="ctr"/>
                </a:tc>
                <a:tc>
                  <a:txBody>
                    <a:bodyPr/>
                    <a:lstStyle/>
                    <a:p>
                      <a:endParaRPr kumimoji="1" lang="ja-JP" altLang="en-US" sz="24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338307207"/>
                  </a:ext>
                </a:extLst>
              </a:tr>
              <a:tr h="637194">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石垣市</a:t>
                      </a:r>
                    </a:p>
                  </a:txBody>
                  <a:tcPr anchor="ctr"/>
                </a:tc>
                <a:tc>
                  <a:txBody>
                    <a:bodyPr/>
                    <a:lstStyle/>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北谷町</a:t>
                      </a:r>
                    </a:p>
                  </a:txBody>
                  <a:tcPr anchor="ctr"/>
                </a:tc>
                <a:tc>
                  <a:txBody>
                    <a:bodyPr/>
                    <a:lstStyle/>
                    <a:p>
                      <a:endParaRPr kumimoji="1" lang="ja-JP" altLang="en-US" sz="24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216409960"/>
                  </a:ext>
                </a:extLst>
              </a:tr>
            </a:tbl>
          </a:graphicData>
        </a:graphic>
      </p:graphicFrame>
      <p:sp>
        <p:nvSpPr>
          <p:cNvPr id="3" name="スライド番号プレースホルダー 2"/>
          <p:cNvSpPr>
            <a:spLocks noGrp="1"/>
          </p:cNvSpPr>
          <p:nvPr>
            <p:ph type="sldNum" sz="quarter" idx="12"/>
          </p:nvPr>
        </p:nvSpPr>
        <p:spPr>
          <a:xfrm>
            <a:off x="7855526" y="6566621"/>
            <a:ext cx="659823" cy="154855"/>
          </a:xfrm>
        </p:spPr>
        <p:txBody>
          <a:bodyPr/>
          <a:lstStyle/>
          <a:p>
            <a:fld id="{5425F5AD-8AD6-4966-8FFD-DE43A9644024}" type="slidenum">
              <a:rPr kumimoji="1" lang="ja-JP" altLang="en-US" sz="2000" smtClean="0"/>
              <a:t>35</a:t>
            </a:fld>
            <a:endParaRPr kumimoji="1" lang="ja-JP" altLang="en-US" sz="2000" dirty="0"/>
          </a:p>
        </p:txBody>
      </p:sp>
    </p:spTree>
    <p:extLst>
      <p:ext uri="{BB962C8B-B14F-4D97-AF65-F5344CB8AC3E}">
        <p14:creationId xmlns:p14="http://schemas.microsoft.com/office/powerpoint/2010/main" val="2467133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p:cNvGraphicFramePr/>
          <p:nvPr>
            <p:extLst>
              <p:ext uri="{D42A27DB-BD31-4B8C-83A1-F6EECF244321}">
                <p14:modId xmlns:p14="http://schemas.microsoft.com/office/powerpoint/2010/main" val="1407360075"/>
              </p:ext>
            </p:extLst>
          </p:nvPr>
        </p:nvGraphicFramePr>
        <p:xfrm>
          <a:off x="0" y="851271"/>
          <a:ext cx="9143999" cy="6006730"/>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p:cNvSpPr/>
          <p:nvPr/>
        </p:nvSpPr>
        <p:spPr>
          <a:xfrm>
            <a:off x="117905" y="1828800"/>
            <a:ext cx="1859768" cy="1766455"/>
          </a:xfrm>
          <a:prstGeom prst="rect">
            <a:avLst/>
          </a:prstGeom>
          <a:solidFill>
            <a:srgbClr val="F8F2F8"/>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ＭＳ ゴシック" panose="020B0609070205080204" pitchFamily="49" charset="-128"/>
                <a:ea typeface="ＭＳ ゴシック" panose="020B0609070205080204" pitchFamily="49" charset="-128"/>
              </a:rPr>
              <a:t>特定事業所加算を取得していない事業所が</a:t>
            </a:r>
            <a:r>
              <a:rPr kumimoji="1" lang="en-US" altLang="ja-JP" dirty="0">
                <a:solidFill>
                  <a:schemeClr val="tx1"/>
                </a:solidFill>
                <a:latin typeface="ＭＳ ゴシック" panose="020B0609070205080204" pitchFamily="49" charset="-128"/>
                <a:ea typeface="ＭＳ ゴシック" panose="020B0609070205080204" pitchFamily="49" charset="-128"/>
              </a:rPr>
              <a:t>52</a:t>
            </a:r>
            <a:r>
              <a:rPr kumimoji="1" lang="ja-JP" altLang="en-US" dirty="0">
                <a:solidFill>
                  <a:schemeClr val="tx1"/>
                </a:solidFill>
                <a:latin typeface="ＭＳ ゴシック" panose="020B0609070205080204" pitchFamily="49" charset="-128"/>
                <a:ea typeface="ＭＳ ゴシック" panose="020B0609070205080204" pitchFamily="49" charset="-128"/>
              </a:rPr>
              <a:t>％の４９事業所</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a:p>
            <a:r>
              <a:rPr kumimoji="1" lang="ja-JP" altLang="en-US" dirty="0">
                <a:solidFill>
                  <a:schemeClr val="tx1"/>
                </a:solidFill>
                <a:latin typeface="ＭＳ ゴシック" panose="020B0609070205080204" pitchFamily="49" charset="-128"/>
                <a:ea typeface="ＭＳ ゴシック" panose="020B0609070205080204" pitchFamily="49" charset="-128"/>
              </a:rPr>
              <a:t>        </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a:xfrm>
            <a:off x="8447808" y="6452754"/>
            <a:ext cx="571501" cy="187037"/>
          </a:xfrm>
        </p:spPr>
        <p:txBody>
          <a:bodyPr/>
          <a:lstStyle/>
          <a:p>
            <a:fld id="{5425F5AD-8AD6-4966-8FFD-DE43A9644024}" type="slidenum">
              <a:rPr kumimoji="1" lang="ja-JP" altLang="en-US" sz="2000" smtClean="0"/>
              <a:t>36</a:t>
            </a:fld>
            <a:endParaRPr kumimoji="1" lang="ja-JP" altLang="en-US" sz="2000" dirty="0"/>
          </a:p>
        </p:txBody>
      </p:sp>
      <p:sp>
        <p:nvSpPr>
          <p:cNvPr id="4" name="テキスト ボックス 3">
            <a:extLst>
              <a:ext uri="{FF2B5EF4-FFF2-40B4-BE49-F238E27FC236}">
                <a16:creationId xmlns:a16="http://schemas.microsoft.com/office/drawing/2014/main" id="{A2E8749A-D354-484C-9A2F-C020EAB70CFF}"/>
              </a:ext>
            </a:extLst>
          </p:cNvPr>
          <p:cNvSpPr txBox="1"/>
          <p:nvPr/>
        </p:nvSpPr>
        <p:spPr>
          <a:xfrm>
            <a:off x="205081" y="143384"/>
            <a:ext cx="8052318" cy="707886"/>
          </a:xfrm>
          <a:prstGeom prst="rect">
            <a:avLst/>
          </a:prstGeom>
          <a:noFill/>
        </p:spPr>
        <p:txBody>
          <a:bodyPr wrap="square" rtlCol="0">
            <a:spAutoFit/>
          </a:bodyPr>
          <a:lstStyle/>
          <a:p>
            <a:r>
              <a:rPr kumimoji="1" lang="ja-JP" altLang="en-US" sz="4000" dirty="0">
                <a:latin typeface="ＭＳ 明朝" panose="02020609040205080304" pitchFamily="17" charset="-128"/>
                <a:ea typeface="ＭＳ 明朝" panose="02020609040205080304" pitchFamily="17" charset="-128"/>
              </a:rPr>
              <a:t>問２：特定事業所加算取得状況</a:t>
            </a:r>
          </a:p>
        </p:txBody>
      </p:sp>
    </p:spTree>
    <p:extLst>
      <p:ext uri="{BB962C8B-B14F-4D97-AF65-F5344CB8AC3E}">
        <p14:creationId xmlns:p14="http://schemas.microsoft.com/office/powerpoint/2010/main" val="37678431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820" y="125971"/>
            <a:ext cx="8674294" cy="937720"/>
          </a:xfrm>
        </p:spPr>
        <p:txBody>
          <a:bodyPr>
            <a:normAutofit fontScale="90000"/>
          </a:bodyPr>
          <a:lstStyle/>
          <a:p>
            <a:pPr algn="ctr"/>
            <a:r>
              <a:rPr kumimoji="1" lang="ja-JP" altLang="en-US" sz="4000" u="sng" dirty="0">
                <a:latin typeface="ＭＳ 明朝" panose="02020609040205080304" pitchFamily="17" charset="-128"/>
                <a:ea typeface="ＭＳ 明朝" panose="02020609040205080304" pitchFamily="17" charset="-128"/>
              </a:rPr>
              <a:t>問３：事業所の主任ケアマネジャー数</a:t>
            </a:r>
          </a:p>
        </p:txBody>
      </p:sp>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37</a:t>
            </a:fld>
            <a:endParaRPr kumimoji="1" lang="ja-JP" altLang="en-US" sz="2000" dirty="0"/>
          </a:p>
        </p:txBody>
      </p:sp>
      <p:graphicFrame>
        <p:nvGraphicFramePr>
          <p:cNvPr id="7" name="グラフ 6">
            <a:extLst>
              <a:ext uri="{FF2B5EF4-FFF2-40B4-BE49-F238E27FC236}">
                <a16:creationId xmlns:a16="http://schemas.microsoft.com/office/drawing/2014/main" id="{4C91B4AD-CF22-4DE9-9CAC-2C69CFA1435B}"/>
              </a:ext>
            </a:extLst>
          </p:cNvPr>
          <p:cNvGraphicFramePr>
            <a:graphicFrameLocks/>
          </p:cNvGraphicFramePr>
          <p:nvPr>
            <p:extLst>
              <p:ext uri="{D42A27DB-BD31-4B8C-83A1-F6EECF244321}">
                <p14:modId xmlns:p14="http://schemas.microsoft.com/office/powerpoint/2010/main" val="2935063374"/>
              </p:ext>
            </p:extLst>
          </p:nvPr>
        </p:nvGraphicFramePr>
        <p:xfrm>
          <a:off x="0" y="890337"/>
          <a:ext cx="9144000" cy="5967663"/>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6143C6C7-7CCF-4A30-BA3A-629D785E65E6}"/>
              </a:ext>
            </a:extLst>
          </p:cNvPr>
          <p:cNvSpPr txBox="1"/>
          <p:nvPr/>
        </p:nvSpPr>
        <p:spPr>
          <a:xfrm>
            <a:off x="7194884" y="1263316"/>
            <a:ext cx="1729021" cy="1631216"/>
          </a:xfrm>
          <a:prstGeom prst="rect">
            <a:avLst/>
          </a:prstGeom>
          <a:solidFill>
            <a:srgbClr val="F8F2F8"/>
          </a:solidFill>
        </p:spPr>
        <p:txBody>
          <a:bodyPr wrap="square" rtlCol="0">
            <a:spAutoFit/>
          </a:bodyPr>
          <a:lstStyle/>
          <a:p>
            <a:r>
              <a:rPr kumimoji="1" lang="ja-JP" altLang="en-US" sz="2000" dirty="0"/>
              <a:t>主任ケアマネジャー</a:t>
            </a:r>
            <a:r>
              <a:rPr kumimoji="1" lang="en-US" altLang="ja-JP" sz="2000" dirty="0"/>
              <a:t>1</a:t>
            </a:r>
            <a:r>
              <a:rPr kumimoji="1" lang="ja-JP" altLang="en-US" sz="2000" dirty="0"/>
              <a:t>名で事業所運営している➡</a:t>
            </a:r>
            <a:r>
              <a:rPr kumimoji="1" lang="en-US" altLang="ja-JP" sz="2000" dirty="0">
                <a:solidFill>
                  <a:srgbClr val="FF0000"/>
                </a:solidFill>
              </a:rPr>
              <a:t>16</a:t>
            </a:r>
            <a:r>
              <a:rPr kumimoji="1" lang="ja-JP" altLang="en-US" sz="2000" dirty="0">
                <a:solidFill>
                  <a:srgbClr val="FF0000"/>
                </a:solidFill>
              </a:rPr>
              <a:t>事業所</a:t>
            </a:r>
          </a:p>
        </p:txBody>
      </p:sp>
    </p:spTree>
    <p:extLst>
      <p:ext uri="{BB962C8B-B14F-4D97-AF65-F5344CB8AC3E}">
        <p14:creationId xmlns:p14="http://schemas.microsoft.com/office/powerpoint/2010/main" val="28763555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820" y="58705"/>
            <a:ext cx="8674294" cy="635716"/>
          </a:xfrm>
        </p:spPr>
        <p:txBody>
          <a:bodyPr>
            <a:normAutofit fontScale="90000"/>
          </a:bodyPr>
          <a:lstStyle/>
          <a:p>
            <a:pPr algn="ctr"/>
            <a:r>
              <a:rPr kumimoji="1" lang="ja-JP" altLang="en-US" sz="4000" u="sng" dirty="0">
                <a:latin typeface="ＭＳ 明朝" panose="02020609040205080304" pitchFamily="17" charset="-128"/>
                <a:ea typeface="ＭＳ 明朝" panose="02020609040205080304" pitchFamily="17" charset="-128"/>
              </a:rPr>
              <a:t>問３：事業所のケアマネジャー数</a:t>
            </a:r>
          </a:p>
        </p:txBody>
      </p:sp>
      <p:sp>
        <p:nvSpPr>
          <p:cNvPr id="3" name="スライド番号プレースホルダー 2"/>
          <p:cNvSpPr>
            <a:spLocks noGrp="1"/>
          </p:cNvSpPr>
          <p:nvPr>
            <p:ph type="sldNum" sz="quarter" idx="12"/>
          </p:nvPr>
        </p:nvSpPr>
        <p:spPr>
          <a:xfrm>
            <a:off x="8752114" y="6521116"/>
            <a:ext cx="391885" cy="278180"/>
          </a:xfrm>
        </p:spPr>
        <p:txBody>
          <a:bodyPr/>
          <a:lstStyle/>
          <a:p>
            <a:fld id="{5425F5AD-8AD6-4966-8FFD-DE43A9644024}" type="slidenum">
              <a:rPr kumimoji="1" lang="ja-JP" altLang="en-US" sz="2000" smtClean="0"/>
              <a:t>38</a:t>
            </a:fld>
            <a:endParaRPr kumimoji="1" lang="ja-JP" altLang="en-US" sz="2000" dirty="0"/>
          </a:p>
        </p:txBody>
      </p:sp>
      <p:graphicFrame>
        <p:nvGraphicFramePr>
          <p:cNvPr id="5" name="グラフ 4">
            <a:extLst>
              <a:ext uri="{FF2B5EF4-FFF2-40B4-BE49-F238E27FC236}">
                <a16:creationId xmlns:a16="http://schemas.microsoft.com/office/drawing/2014/main" id="{A34E9213-9122-4751-B450-BC4C9D5C5546}"/>
              </a:ext>
            </a:extLst>
          </p:cNvPr>
          <p:cNvGraphicFramePr>
            <a:graphicFrameLocks/>
          </p:cNvGraphicFramePr>
          <p:nvPr>
            <p:extLst>
              <p:ext uri="{D42A27DB-BD31-4B8C-83A1-F6EECF244321}">
                <p14:modId xmlns:p14="http://schemas.microsoft.com/office/powerpoint/2010/main" val="3658057836"/>
              </p:ext>
            </p:extLst>
          </p:nvPr>
        </p:nvGraphicFramePr>
        <p:xfrm>
          <a:off x="0" y="589548"/>
          <a:ext cx="9144000" cy="6268452"/>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a:extLst>
              <a:ext uri="{FF2B5EF4-FFF2-40B4-BE49-F238E27FC236}">
                <a16:creationId xmlns:a16="http://schemas.microsoft.com/office/drawing/2014/main" id="{68FF2F92-9FCE-4985-B353-081F367D9697}"/>
              </a:ext>
            </a:extLst>
          </p:cNvPr>
          <p:cNvSpPr txBox="1"/>
          <p:nvPr/>
        </p:nvSpPr>
        <p:spPr>
          <a:xfrm>
            <a:off x="7230978" y="1022684"/>
            <a:ext cx="1708485" cy="1631216"/>
          </a:xfrm>
          <a:prstGeom prst="rect">
            <a:avLst/>
          </a:prstGeom>
          <a:solidFill>
            <a:srgbClr val="F8F2F8"/>
          </a:solidFill>
        </p:spPr>
        <p:txBody>
          <a:bodyPr wrap="square" rtlCol="0">
            <a:spAutoFit/>
          </a:bodyPr>
          <a:lstStyle/>
          <a:p>
            <a:r>
              <a:rPr kumimoji="1" lang="ja-JP" altLang="en-US" sz="2000" dirty="0"/>
              <a:t>ケアマネジャー職員</a:t>
            </a:r>
            <a:r>
              <a:rPr kumimoji="1" lang="en-US" altLang="ja-JP" sz="2000" dirty="0"/>
              <a:t>1</a:t>
            </a:r>
            <a:r>
              <a:rPr kumimoji="1" lang="ja-JP" altLang="en-US" sz="2000" dirty="0"/>
              <a:t>名で事業所運営している➡</a:t>
            </a:r>
            <a:r>
              <a:rPr kumimoji="1" lang="en-US" altLang="ja-JP" sz="2000" dirty="0">
                <a:solidFill>
                  <a:srgbClr val="FF0000"/>
                </a:solidFill>
              </a:rPr>
              <a:t>4</a:t>
            </a:r>
            <a:r>
              <a:rPr kumimoji="1" lang="ja-JP" altLang="en-US" sz="2000" dirty="0">
                <a:solidFill>
                  <a:srgbClr val="FF0000"/>
                </a:solidFill>
              </a:rPr>
              <a:t>事業所</a:t>
            </a:r>
          </a:p>
        </p:txBody>
      </p:sp>
    </p:spTree>
    <p:extLst>
      <p:ext uri="{BB962C8B-B14F-4D97-AF65-F5344CB8AC3E}">
        <p14:creationId xmlns:p14="http://schemas.microsoft.com/office/powerpoint/2010/main" val="41263584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820" y="125970"/>
            <a:ext cx="8674294" cy="1237281"/>
          </a:xfrm>
        </p:spPr>
        <p:txBody>
          <a:bodyPr>
            <a:normAutofit/>
          </a:bodyPr>
          <a:lstStyle/>
          <a:p>
            <a:pPr algn="ctr"/>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4</a:t>
            </a:r>
            <a:r>
              <a:rPr kumimoji="1" lang="ja-JP" altLang="en-US" sz="4000" u="sng" dirty="0">
                <a:latin typeface="ＭＳ 明朝" panose="02020609040205080304" pitchFamily="17" charset="-128"/>
                <a:ea typeface="ＭＳ 明朝" panose="02020609040205080304" pitchFamily="17" charset="-128"/>
              </a:rPr>
              <a:t>：一人当たりの平均担当者数</a:t>
            </a:r>
            <a:br>
              <a:rPr kumimoji="1" lang="en-US" altLang="ja-JP" sz="4000" u="sng" dirty="0">
                <a:latin typeface="ＭＳ 明朝" panose="02020609040205080304" pitchFamily="17" charset="-128"/>
                <a:ea typeface="ＭＳ 明朝" panose="02020609040205080304" pitchFamily="17" charset="-128"/>
              </a:rPr>
            </a:br>
            <a:r>
              <a:rPr kumimoji="1" lang="ja-JP" altLang="en-US" sz="4000" u="sng" dirty="0">
                <a:solidFill>
                  <a:srgbClr val="F739E5"/>
                </a:solidFill>
                <a:latin typeface="ＭＳ 明朝" panose="02020609040205080304" pitchFamily="17" charset="-128"/>
                <a:ea typeface="ＭＳ 明朝" panose="02020609040205080304" pitchFamily="17" charset="-128"/>
              </a:rPr>
              <a:t>要介護</a:t>
            </a:r>
          </a:p>
        </p:txBody>
      </p:sp>
      <p:graphicFrame>
        <p:nvGraphicFramePr>
          <p:cNvPr id="6" name="グラフ 5"/>
          <p:cNvGraphicFramePr/>
          <p:nvPr>
            <p:extLst>
              <p:ext uri="{D42A27DB-BD31-4B8C-83A1-F6EECF244321}">
                <p14:modId xmlns:p14="http://schemas.microsoft.com/office/powerpoint/2010/main" val="293611729"/>
              </p:ext>
            </p:extLst>
          </p:nvPr>
        </p:nvGraphicFramePr>
        <p:xfrm>
          <a:off x="77820" y="1209662"/>
          <a:ext cx="8988360" cy="5436044"/>
        </p:xfrm>
        <a:graphic>
          <a:graphicData uri="http://schemas.openxmlformats.org/drawingml/2006/chart">
            <c:chart xmlns:c="http://schemas.openxmlformats.org/drawingml/2006/chart" xmlns:r="http://schemas.openxmlformats.org/officeDocument/2006/relationships" r:id="rId3"/>
          </a:graphicData>
        </a:graphic>
      </p:graphicFrame>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39</a:t>
            </a:fld>
            <a:endParaRPr kumimoji="1" lang="ja-JP" altLang="en-US" sz="2000" dirty="0"/>
          </a:p>
        </p:txBody>
      </p:sp>
      <p:sp>
        <p:nvSpPr>
          <p:cNvPr id="5" name="四角形: 角を丸くする 4">
            <a:extLst>
              <a:ext uri="{FF2B5EF4-FFF2-40B4-BE49-F238E27FC236}">
                <a16:creationId xmlns:a16="http://schemas.microsoft.com/office/drawing/2014/main" id="{7A597450-AA45-40CE-B24C-1105F102C2D2}"/>
              </a:ext>
            </a:extLst>
          </p:cNvPr>
          <p:cNvSpPr/>
          <p:nvPr/>
        </p:nvSpPr>
        <p:spPr>
          <a:xfrm>
            <a:off x="6520967" y="1363251"/>
            <a:ext cx="2135221" cy="1577814"/>
          </a:xfrm>
          <a:prstGeom prst="roundRect">
            <a:avLst/>
          </a:prstGeom>
          <a:solidFill>
            <a:srgbClr val="F8F2F8"/>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000" dirty="0">
                <a:solidFill>
                  <a:schemeClr val="tx1"/>
                </a:solidFill>
              </a:rPr>
              <a:t>最少数➡　１名</a:t>
            </a:r>
            <a:endParaRPr lang="en-US" altLang="ja-JP" sz="2000" dirty="0">
              <a:solidFill>
                <a:schemeClr val="tx1"/>
              </a:solidFill>
            </a:endParaRPr>
          </a:p>
          <a:p>
            <a:r>
              <a:rPr lang="ja-JP" altLang="en-US" sz="2000" dirty="0">
                <a:solidFill>
                  <a:schemeClr val="tx1"/>
                </a:solidFill>
              </a:rPr>
              <a:t>最大数➡５６名</a:t>
            </a:r>
            <a:endParaRPr lang="en-US" altLang="ja-JP" sz="2000" dirty="0">
              <a:solidFill>
                <a:schemeClr val="tx1"/>
              </a:solidFill>
            </a:endParaRPr>
          </a:p>
          <a:p>
            <a:endParaRPr lang="en-US" altLang="ja-JP" sz="2000" dirty="0">
              <a:solidFill>
                <a:schemeClr val="tx1"/>
              </a:solidFill>
            </a:endParaRPr>
          </a:p>
          <a:p>
            <a:r>
              <a:rPr lang="ja-JP" altLang="en-US" sz="2000" dirty="0">
                <a:solidFill>
                  <a:schemeClr val="tx1"/>
                </a:solidFill>
              </a:rPr>
              <a:t>未記入３事業所</a:t>
            </a:r>
            <a:endParaRPr lang="en-US" altLang="ja-JP" sz="2000" dirty="0">
              <a:solidFill>
                <a:schemeClr val="tx1"/>
              </a:solidFill>
            </a:endParaRPr>
          </a:p>
        </p:txBody>
      </p:sp>
    </p:spTree>
    <p:extLst>
      <p:ext uri="{BB962C8B-B14F-4D97-AF65-F5344CB8AC3E}">
        <p14:creationId xmlns:p14="http://schemas.microsoft.com/office/powerpoint/2010/main" val="370211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5002" y="136524"/>
            <a:ext cx="8060348" cy="938380"/>
          </a:xfrm>
        </p:spPr>
        <p:txBody>
          <a:bodyPr>
            <a:normAutofit/>
          </a:bodyPr>
          <a:lstStyle/>
          <a:p>
            <a:r>
              <a:rPr kumimoji="1" lang="ja-JP" altLang="en-US" sz="4000" u="sng" dirty="0">
                <a:latin typeface="ＭＳ 明朝" panose="02020609040205080304" pitchFamily="17" charset="-128"/>
                <a:ea typeface="ＭＳ 明朝" panose="02020609040205080304" pitchFamily="17" charset="-128"/>
              </a:rPr>
              <a:t>調査方法</a:t>
            </a:r>
          </a:p>
        </p:txBody>
      </p:sp>
      <p:sp>
        <p:nvSpPr>
          <p:cNvPr id="4" name="正方形/長方形 3"/>
          <p:cNvSpPr/>
          <p:nvPr/>
        </p:nvSpPr>
        <p:spPr>
          <a:xfrm>
            <a:off x="139960" y="1144887"/>
            <a:ext cx="8938726" cy="55765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solidFill>
                  <a:schemeClr val="tx1"/>
                </a:solidFill>
                <a:latin typeface="ＭＳ 明朝" panose="02020609040205080304" pitchFamily="17" charset="-128"/>
                <a:ea typeface="ＭＳ 明朝" panose="02020609040205080304" pitchFamily="17" charset="-128"/>
              </a:rPr>
              <a:t>調査方法：</a:t>
            </a:r>
            <a:endParaRPr kumimoji="1" lang="en-US" altLang="ja-JP" sz="3600" dirty="0">
              <a:solidFill>
                <a:schemeClr val="tx1"/>
              </a:solidFill>
              <a:latin typeface="ＭＳ 明朝" panose="02020609040205080304" pitchFamily="17" charset="-128"/>
              <a:ea typeface="ＭＳ 明朝" panose="02020609040205080304" pitchFamily="17" charset="-128"/>
            </a:endParaRPr>
          </a:p>
          <a:p>
            <a:r>
              <a:rPr kumimoji="1" lang="ja-JP" altLang="en-US" sz="3600" dirty="0">
                <a:solidFill>
                  <a:schemeClr val="tx1"/>
                </a:solidFill>
                <a:latin typeface="ＭＳ 明朝" panose="02020609040205080304" pitchFamily="17" charset="-128"/>
                <a:ea typeface="ＭＳ 明朝" panose="02020609040205080304" pitchFamily="17" charset="-128"/>
              </a:rPr>
              <a:t>　沖縄県内居宅介護支援事業所５０４件に</a:t>
            </a:r>
            <a:endParaRPr kumimoji="1" lang="en-US" altLang="ja-JP" sz="3600" dirty="0">
              <a:solidFill>
                <a:schemeClr val="tx1"/>
              </a:solidFill>
              <a:latin typeface="ＭＳ 明朝" panose="02020609040205080304" pitchFamily="17" charset="-128"/>
              <a:ea typeface="ＭＳ 明朝" panose="02020609040205080304" pitchFamily="17" charset="-128"/>
            </a:endParaRPr>
          </a:p>
          <a:p>
            <a:r>
              <a:rPr kumimoji="1" lang="ja-JP" altLang="en-US" sz="3600" dirty="0">
                <a:solidFill>
                  <a:schemeClr val="tx1"/>
                </a:solidFill>
                <a:latin typeface="ＭＳ 明朝" panose="02020609040205080304" pitchFamily="17" charset="-128"/>
                <a:ea typeface="ＭＳ 明朝" panose="02020609040205080304" pitchFamily="17" charset="-128"/>
              </a:rPr>
              <a:t>　アンケートを送付。</a:t>
            </a:r>
            <a:r>
              <a:rPr kumimoji="1" lang="en-US" altLang="ja-JP" sz="3600" dirty="0">
                <a:solidFill>
                  <a:schemeClr val="tx1"/>
                </a:solidFill>
                <a:latin typeface="ＭＳ 明朝" panose="02020609040205080304" pitchFamily="17" charset="-128"/>
                <a:ea typeface="ＭＳ 明朝" panose="02020609040205080304" pitchFamily="17" charset="-128"/>
              </a:rPr>
              <a:t>FAX</a:t>
            </a:r>
            <a:r>
              <a:rPr kumimoji="1" lang="ja-JP" altLang="en-US" sz="3600" dirty="0">
                <a:solidFill>
                  <a:schemeClr val="tx1"/>
                </a:solidFill>
                <a:latin typeface="ＭＳ 明朝" panose="02020609040205080304" pitchFamily="17" charset="-128"/>
                <a:ea typeface="ＭＳ 明朝" panose="02020609040205080304" pitchFamily="17" charset="-128"/>
              </a:rPr>
              <a:t>での回答</a:t>
            </a:r>
            <a:endParaRPr kumimoji="1" lang="en-US" altLang="ja-JP" sz="3600" dirty="0">
              <a:solidFill>
                <a:schemeClr val="tx1"/>
              </a:solidFill>
              <a:latin typeface="ＭＳ 明朝" panose="02020609040205080304" pitchFamily="17" charset="-128"/>
              <a:ea typeface="ＭＳ 明朝" panose="02020609040205080304" pitchFamily="17" charset="-128"/>
            </a:endParaRPr>
          </a:p>
          <a:p>
            <a:endParaRPr kumimoji="1" lang="en-US" altLang="ja-JP" sz="3600" dirty="0">
              <a:solidFill>
                <a:schemeClr val="tx1"/>
              </a:solidFill>
              <a:latin typeface="ＭＳ 明朝" panose="02020609040205080304" pitchFamily="17" charset="-128"/>
              <a:ea typeface="ＭＳ 明朝" panose="02020609040205080304" pitchFamily="17" charset="-128"/>
            </a:endParaRPr>
          </a:p>
          <a:p>
            <a:r>
              <a:rPr kumimoji="1" lang="ja-JP" altLang="en-US" sz="3600" dirty="0">
                <a:solidFill>
                  <a:schemeClr val="tx1"/>
                </a:solidFill>
                <a:latin typeface="ＭＳ 明朝" panose="02020609040205080304" pitchFamily="17" charset="-128"/>
                <a:ea typeface="ＭＳ 明朝" panose="02020609040205080304" pitchFamily="17" charset="-128"/>
              </a:rPr>
              <a:t>調査期間：</a:t>
            </a:r>
            <a:r>
              <a:rPr kumimoji="1" lang="en-US" altLang="ja-JP" sz="3600" dirty="0">
                <a:solidFill>
                  <a:schemeClr val="tx1"/>
                </a:solidFill>
                <a:latin typeface="ＭＳ 明朝" panose="02020609040205080304" pitchFamily="17" charset="-128"/>
                <a:ea typeface="ＭＳ 明朝" panose="02020609040205080304" pitchFamily="17" charset="-128"/>
              </a:rPr>
              <a:t>2022</a:t>
            </a:r>
            <a:r>
              <a:rPr kumimoji="1" lang="ja-JP" altLang="en-US" sz="3600" dirty="0">
                <a:solidFill>
                  <a:schemeClr val="tx1"/>
                </a:solidFill>
                <a:latin typeface="ＭＳ 明朝" panose="02020609040205080304" pitchFamily="17" charset="-128"/>
                <a:ea typeface="ＭＳ 明朝" panose="02020609040205080304" pitchFamily="17" charset="-128"/>
              </a:rPr>
              <a:t>年</a:t>
            </a:r>
            <a:r>
              <a:rPr kumimoji="1" lang="en-US" altLang="ja-JP" sz="3600" dirty="0">
                <a:solidFill>
                  <a:schemeClr val="tx1"/>
                </a:solidFill>
                <a:latin typeface="ＭＳ 明朝" panose="02020609040205080304" pitchFamily="17" charset="-128"/>
                <a:ea typeface="ＭＳ 明朝" panose="02020609040205080304" pitchFamily="17" charset="-128"/>
              </a:rPr>
              <a:t>9</a:t>
            </a:r>
            <a:r>
              <a:rPr kumimoji="1" lang="ja-JP" altLang="en-US" sz="3600" dirty="0">
                <a:solidFill>
                  <a:schemeClr val="tx1"/>
                </a:solidFill>
                <a:latin typeface="ＭＳ 明朝" panose="02020609040205080304" pitchFamily="17" charset="-128"/>
                <a:ea typeface="ＭＳ 明朝" panose="02020609040205080304" pitchFamily="17" charset="-128"/>
              </a:rPr>
              <a:t>月</a:t>
            </a:r>
            <a:r>
              <a:rPr kumimoji="1" lang="en-US" altLang="ja-JP" sz="3600" dirty="0">
                <a:solidFill>
                  <a:schemeClr val="tx1"/>
                </a:solidFill>
                <a:latin typeface="ＭＳ 明朝" panose="02020609040205080304" pitchFamily="17" charset="-128"/>
                <a:ea typeface="ＭＳ 明朝" panose="02020609040205080304" pitchFamily="17" charset="-128"/>
              </a:rPr>
              <a:t>1</a:t>
            </a:r>
            <a:r>
              <a:rPr kumimoji="1" lang="ja-JP" altLang="en-US" sz="3600" dirty="0">
                <a:solidFill>
                  <a:schemeClr val="tx1"/>
                </a:solidFill>
                <a:latin typeface="ＭＳ 明朝" panose="02020609040205080304" pitchFamily="17" charset="-128"/>
                <a:ea typeface="ＭＳ 明朝" panose="02020609040205080304" pitchFamily="17" charset="-128"/>
              </a:rPr>
              <a:t>日～</a:t>
            </a:r>
            <a:r>
              <a:rPr kumimoji="1" lang="en-US" altLang="ja-JP" sz="3600" dirty="0">
                <a:solidFill>
                  <a:schemeClr val="tx1"/>
                </a:solidFill>
                <a:latin typeface="ＭＳ 明朝" panose="02020609040205080304" pitchFamily="17" charset="-128"/>
                <a:ea typeface="ＭＳ 明朝" panose="02020609040205080304" pitchFamily="17" charset="-128"/>
              </a:rPr>
              <a:t>9</a:t>
            </a:r>
            <a:r>
              <a:rPr kumimoji="1" lang="ja-JP" altLang="en-US" sz="3600" dirty="0">
                <a:solidFill>
                  <a:schemeClr val="tx1"/>
                </a:solidFill>
                <a:latin typeface="ＭＳ 明朝" panose="02020609040205080304" pitchFamily="17" charset="-128"/>
                <a:ea typeface="ＭＳ 明朝" panose="02020609040205080304" pitchFamily="17" charset="-128"/>
              </a:rPr>
              <a:t>月</a:t>
            </a:r>
            <a:r>
              <a:rPr kumimoji="1" lang="en-US" altLang="ja-JP" sz="3600" dirty="0">
                <a:solidFill>
                  <a:schemeClr val="tx1"/>
                </a:solidFill>
                <a:latin typeface="ＭＳ 明朝" panose="02020609040205080304" pitchFamily="17" charset="-128"/>
                <a:ea typeface="ＭＳ 明朝" panose="02020609040205080304" pitchFamily="17" charset="-128"/>
              </a:rPr>
              <a:t>30</a:t>
            </a:r>
            <a:r>
              <a:rPr kumimoji="1" lang="ja-JP" altLang="en-US" sz="3600" dirty="0">
                <a:solidFill>
                  <a:schemeClr val="tx1"/>
                </a:solidFill>
                <a:latin typeface="ＭＳ 明朝" panose="02020609040205080304" pitchFamily="17" charset="-128"/>
                <a:ea typeface="ＭＳ 明朝" panose="02020609040205080304" pitchFamily="17" charset="-128"/>
              </a:rPr>
              <a:t>日</a:t>
            </a:r>
            <a:endParaRPr kumimoji="1" lang="en-US" altLang="ja-JP" sz="3600" dirty="0">
              <a:solidFill>
                <a:schemeClr val="tx1"/>
              </a:solidFill>
              <a:latin typeface="ＭＳ 明朝" panose="02020609040205080304" pitchFamily="17" charset="-128"/>
              <a:ea typeface="ＭＳ 明朝" panose="02020609040205080304" pitchFamily="17" charset="-128"/>
            </a:endParaRPr>
          </a:p>
          <a:p>
            <a:endParaRPr kumimoji="1" lang="en-US" altLang="ja-JP" sz="3600" dirty="0">
              <a:solidFill>
                <a:schemeClr val="tx1"/>
              </a:solidFill>
              <a:latin typeface="ＭＳ 明朝" panose="02020609040205080304" pitchFamily="17" charset="-128"/>
              <a:ea typeface="ＭＳ 明朝" panose="02020609040205080304" pitchFamily="17" charset="-128"/>
            </a:endParaRPr>
          </a:p>
          <a:p>
            <a:r>
              <a:rPr kumimoji="1" lang="ja-JP" altLang="en-US" sz="3600" dirty="0">
                <a:solidFill>
                  <a:schemeClr val="tx1"/>
                </a:solidFill>
                <a:latin typeface="ＭＳ 明朝" panose="02020609040205080304" pitchFamily="17" charset="-128"/>
                <a:ea typeface="ＭＳ 明朝" panose="02020609040205080304" pitchFamily="17" charset="-128"/>
              </a:rPr>
              <a:t>回答：　</a:t>
            </a:r>
            <a:r>
              <a:rPr kumimoji="1" lang="en-US" altLang="ja-JP" sz="4800" u="sng" dirty="0">
                <a:solidFill>
                  <a:srgbClr val="FF0000"/>
                </a:solidFill>
                <a:latin typeface="ＭＳ 明朝" panose="02020609040205080304" pitchFamily="17" charset="-128"/>
                <a:ea typeface="ＭＳ 明朝" panose="02020609040205080304" pitchFamily="17" charset="-128"/>
              </a:rPr>
              <a:t>92</a:t>
            </a:r>
            <a:r>
              <a:rPr kumimoji="1" lang="ja-JP" altLang="en-US" sz="4800" u="sng" dirty="0">
                <a:solidFill>
                  <a:srgbClr val="FF0000"/>
                </a:solidFill>
                <a:latin typeface="ＭＳ 明朝" panose="02020609040205080304" pitchFamily="17" charset="-128"/>
                <a:ea typeface="ＭＳ 明朝" panose="02020609040205080304" pitchFamily="17" charset="-128"/>
              </a:rPr>
              <a:t>件</a:t>
            </a:r>
            <a:r>
              <a:rPr kumimoji="1" lang="en-US" altLang="ja-JP" sz="3600" dirty="0">
                <a:solidFill>
                  <a:schemeClr val="tx1"/>
                </a:solidFill>
                <a:latin typeface="ＭＳ 明朝" panose="02020609040205080304" pitchFamily="17" charset="-128"/>
                <a:ea typeface="ＭＳ 明朝" panose="02020609040205080304" pitchFamily="17" charset="-128"/>
              </a:rPr>
              <a:t>/504</a:t>
            </a:r>
            <a:r>
              <a:rPr kumimoji="1" lang="ja-JP" altLang="en-US" sz="3600" dirty="0">
                <a:solidFill>
                  <a:schemeClr val="tx1"/>
                </a:solidFill>
                <a:latin typeface="ＭＳ 明朝" panose="02020609040205080304" pitchFamily="17" charset="-128"/>
                <a:ea typeface="ＭＳ 明朝" panose="02020609040205080304" pitchFamily="17" charset="-128"/>
              </a:rPr>
              <a:t>件　回収率：</a:t>
            </a:r>
            <a:r>
              <a:rPr kumimoji="1" lang="en-US" altLang="ja-JP" sz="3600" dirty="0">
                <a:solidFill>
                  <a:schemeClr val="tx1"/>
                </a:solidFill>
                <a:latin typeface="ＭＳ 明朝" panose="02020609040205080304" pitchFamily="17" charset="-128"/>
                <a:ea typeface="ＭＳ 明朝" panose="02020609040205080304" pitchFamily="17" charset="-128"/>
              </a:rPr>
              <a:t>18.3</a:t>
            </a:r>
            <a:r>
              <a:rPr kumimoji="1" lang="ja-JP" altLang="en-US" sz="3600" dirty="0">
                <a:solidFill>
                  <a:schemeClr val="tx1"/>
                </a:solidFill>
                <a:latin typeface="ＭＳ 明朝" panose="02020609040205080304" pitchFamily="17" charset="-128"/>
                <a:ea typeface="ＭＳ 明朝" panose="02020609040205080304" pitchFamily="17" charset="-128"/>
              </a:rPr>
              <a:t>％</a:t>
            </a:r>
            <a:endParaRPr kumimoji="1" lang="en-US" altLang="ja-JP" sz="3600" dirty="0">
              <a:solidFill>
                <a:schemeClr val="tx1"/>
              </a:solidFill>
              <a:latin typeface="ＭＳ 明朝" panose="02020609040205080304" pitchFamily="17" charset="-128"/>
              <a:ea typeface="ＭＳ 明朝" panose="02020609040205080304" pitchFamily="17" charset="-128"/>
            </a:endParaRPr>
          </a:p>
          <a:p>
            <a:r>
              <a:rPr kumimoji="1" lang="ja-JP" altLang="en-US" sz="3600" dirty="0">
                <a:solidFill>
                  <a:schemeClr val="tx1"/>
                </a:solidFill>
                <a:latin typeface="ＭＳ 明朝" panose="02020609040205080304" pitchFamily="17" charset="-128"/>
                <a:ea typeface="ＭＳ 明朝" panose="02020609040205080304" pitchFamily="17" charset="-128"/>
              </a:rPr>
              <a:t>　　　　</a:t>
            </a:r>
            <a:endParaRPr kumimoji="1" lang="en-US" altLang="ja-JP" sz="3600" dirty="0">
              <a:solidFill>
                <a:schemeClr val="tx1"/>
              </a:solidFill>
              <a:latin typeface="ＭＳ 明朝" panose="02020609040205080304" pitchFamily="17" charset="-128"/>
              <a:ea typeface="ＭＳ 明朝" panose="02020609040205080304" pitchFamily="17" charset="-128"/>
            </a:endParaRPr>
          </a:p>
        </p:txBody>
      </p:sp>
      <p:sp>
        <p:nvSpPr>
          <p:cNvPr id="3" name="スライド番号プレースホルダー 2"/>
          <p:cNvSpPr>
            <a:spLocks noGrp="1"/>
          </p:cNvSpPr>
          <p:nvPr>
            <p:ph type="sldNum" sz="quarter" idx="12"/>
          </p:nvPr>
        </p:nvSpPr>
        <p:spPr/>
        <p:txBody>
          <a:bodyPr/>
          <a:lstStyle/>
          <a:p>
            <a:fld id="{5425F5AD-8AD6-4966-8FFD-DE43A9644024}" type="slidenum">
              <a:rPr kumimoji="1" lang="ja-JP" altLang="en-US" sz="2000" smtClean="0"/>
              <a:t>4</a:t>
            </a:fld>
            <a:endParaRPr kumimoji="1" lang="ja-JP" altLang="en-US" sz="2000" dirty="0"/>
          </a:p>
        </p:txBody>
      </p:sp>
    </p:spTree>
    <p:extLst>
      <p:ext uri="{BB962C8B-B14F-4D97-AF65-F5344CB8AC3E}">
        <p14:creationId xmlns:p14="http://schemas.microsoft.com/office/powerpoint/2010/main" val="20181895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820" y="125970"/>
            <a:ext cx="8670254" cy="1237281"/>
          </a:xfrm>
        </p:spPr>
        <p:txBody>
          <a:bodyPr>
            <a:normAutofit/>
          </a:bodyPr>
          <a:lstStyle/>
          <a:p>
            <a:pPr algn="ctr"/>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4</a:t>
            </a:r>
            <a:r>
              <a:rPr kumimoji="1" lang="ja-JP" altLang="en-US" sz="4000" u="sng" dirty="0">
                <a:latin typeface="ＭＳ 明朝" panose="02020609040205080304" pitchFamily="17" charset="-128"/>
                <a:ea typeface="ＭＳ 明朝" panose="02020609040205080304" pitchFamily="17" charset="-128"/>
              </a:rPr>
              <a:t>：一人当たりの平均担当者数</a:t>
            </a:r>
            <a:br>
              <a:rPr kumimoji="1" lang="en-US" altLang="ja-JP" sz="4000" u="sng" dirty="0">
                <a:latin typeface="ＭＳ 明朝" panose="02020609040205080304" pitchFamily="17" charset="-128"/>
                <a:ea typeface="ＭＳ 明朝" panose="02020609040205080304" pitchFamily="17" charset="-128"/>
              </a:rPr>
            </a:br>
            <a:r>
              <a:rPr kumimoji="1" lang="ja-JP" altLang="en-US" sz="4000" u="sng" dirty="0">
                <a:solidFill>
                  <a:srgbClr val="F739E5"/>
                </a:solidFill>
                <a:latin typeface="ＭＳ 明朝" panose="02020609040205080304" pitchFamily="17" charset="-128"/>
                <a:ea typeface="ＭＳ 明朝" panose="02020609040205080304" pitchFamily="17" charset="-128"/>
              </a:rPr>
              <a:t>要支援</a:t>
            </a:r>
          </a:p>
        </p:txBody>
      </p:sp>
      <p:graphicFrame>
        <p:nvGraphicFramePr>
          <p:cNvPr id="6" name="グラフ 5"/>
          <p:cNvGraphicFramePr/>
          <p:nvPr>
            <p:extLst>
              <p:ext uri="{D42A27DB-BD31-4B8C-83A1-F6EECF244321}">
                <p14:modId xmlns:p14="http://schemas.microsoft.com/office/powerpoint/2010/main" val="1255783111"/>
              </p:ext>
            </p:extLst>
          </p:nvPr>
        </p:nvGraphicFramePr>
        <p:xfrm>
          <a:off x="395925" y="1359715"/>
          <a:ext cx="8418137" cy="5257018"/>
        </p:xfrm>
        <a:graphic>
          <a:graphicData uri="http://schemas.openxmlformats.org/drawingml/2006/chart">
            <c:chart xmlns:c="http://schemas.openxmlformats.org/drawingml/2006/chart" xmlns:r="http://schemas.openxmlformats.org/officeDocument/2006/relationships" r:id="rId3"/>
          </a:graphicData>
        </a:graphic>
      </p:graphicFrame>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40</a:t>
            </a:fld>
            <a:endParaRPr kumimoji="1" lang="ja-JP" altLang="en-US" sz="2000" dirty="0"/>
          </a:p>
        </p:txBody>
      </p:sp>
      <p:sp>
        <p:nvSpPr>
          <p:cNvPr id="5" name="四角形: 角を丸くする 4">
            <a:extLst>
              <a:ext uri="{FF2B5EF4-FFF2-40B4-BE49-F238E27FC236}">
                <a16:creationId xmlns:a16="http://schemas.microsoft.com/office/drawing/2014/main" id="{7A597450-AA45-40CE-B24C-1105F102C2D2}"/>
              </a:ext>
            </a:extLst>
          </p:cNvPr>
          <p:cNvSpPr/>
          <p:nvPr/>
        </p:nvSpPr>
        <p:spPr>
          <a:xfrm>
            <a:off x="6174557" y="1363250"/>
            <a:ext cx="2573518" cy="2869385"/>
          </a:xfrm>
          <a:prstGeom prst="roundRect">
            <a:avLst/>
          </a:prstGeom>
          <a:solidFill>
            <a:srgbClr val="F8F2F8"/>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000" dirty="0">
                <a:solidFill>
                  <a:schemeClr val="tx1"/>
                </a:solidFill>
              </a:rPr>
              <a:t>最少数➡０</a:t>
            </a:r>
            <a:endParaRPr lang="en-US" altLang="ja-JP" sz="2000" dirty="0">
              <a:solidFill>
                <a:schemeClr val="tx1"/>
              </a:solidFill>
            </a:endParaRPr>
          </a:p>
          <a:p>
            <a:r>
              <a:rPr lang="ja-JP" altLang="en-US" sz="2000" dirty="0">
                <a:solidFill>
                  <a:schemeClr val="tx1"/>
                </a:solidFill>
              </a:rPr>
              <a:t>最大数➡１２名</a:t>
            </a:r>
            <a:endParaRPr lang="en-US" altLang="ja-JP" sz="2000" dirty="0">
              <a:solidFill>
                <a:schemeClr val="tx1"/>
              </a:solidFill>
            </a:endParaRPr>
          </a:p>
          <a:p>
            <a:endParaRPr lang="en-US" altLang="ja-JP" sz="2000" dirty="0">
              <a:solidFill>
                <a:schemeClr val="tx1"/>
              </a:solidFill>
            </a:endParaRPr>
          </a:p>
          <a:p>
            <a:r>
              <a:rPr lang="ja-JP" altLang="en-US" sz="1800" dirty="0">
                <a:solidFill>
                  <a:schemeClr val="tx1"/>
                </a:solidFill>
              </a:rPr>
              <a:t>要支援受けていない事業所➡</a:t>
            </a:r>
            <a:r>
              <a:rPr lang="ja-JP" altLang="en-US" sz="2400" dirty="0">
                <a:solidFill>
                  <a:schemeClr val="tx1"/>
                </a:solidFill>
              </a:rPr>
              <a:t>２０</a:t>
            </a:r>
            <a:endParaRPr lang="en-US" altLang="ja-JP" sz="2400" dirty="0">
              <a:solidFill>
                <a:schemeClr val="tx1"/>
              </a:solidFill>
            </a:endParaRPr>
          </a:p>
          <a:p>
            <a:endParaRPr lang="en-US" altLang="ja-JP" sz="1800" dirty="0">
              <a:solidFill>
                <a:schemeClr val="tx1"/>
              </a:solidFill>
            </a:endParaRPr>
          </a:p>
          <a:p>
            <a:r>
              <a:rPr lang="ja-JP" altLang="en-US" sz="2000" dirty="0">
                <a:solidFill>
                  <a:schemeClr val="tx1"/>
                </a:solidFill>
              </a:rPr>
              <a:t>未記入３件</a:t>
            </a:r>
            <a:endParaRPr lang="ja-JP" sz="2000" dirty="0">
              <a:solidFill>
                <a:srgbClr val="FF0000"/>
              </a:solidFill>
            </a:endParaRPr>
          </a:p>
        </p:txBody>
      </p:sp>
    </p:spTree>
    <p:extLst>
      <p:ext uri="{BB962C8B-B14F-4D97-AF65-F5344CB8AC3E}">
        <p14:creationId xmlns:p14="http://schemas.microsoft.com/office/powerpoint/2010/main" val="17994949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41</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795863004"/>
              </p:ext>
            </p:extLst>
          </p:nvPr>
        </p:nvGraphicFramePr>
        <p:xfrm>
          <a:off x="0" y="1"/>
          <a:ext cx="9144000" cy="6858000"/>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1230669">
                <a:tc>
                  <a:txBody>
                    <a:bodyPr/>
                    <a:lstStyle/>
                    <a:p>
                      <a:pPr algn="l" fontAlgn="ctr"/>
                      <a:r>
                        <a:rPr lang="ja-JP" altLang="en-US" sz="2800" u="none" strike="noStrike" dirty="0">
                          <a:effectLst/>
                        </a:rPr>
                        <a:t>Ｑ５．ケアプラン有料化導入での影響</a:t>
                      </a:r>
                      <a:endParaRPr lang="en-US" altLang="ja-JP" sz="2800" u="none" strike="noStrike" dirty="0">
                        <a:effectLst/>
                      </a:endParaRPr>
                    </a:p>
                    <a:p>
                      <a:pPr algn="l" fontAlgn="ctr"/>
                      <a:r>
                        <a:rPr lang="ja-JP" altLang="en-US" sz="2800" u="none" strike="noStrike" dirty="0">
                          <a:effectLst/>
                        </a:rPr>
                        <a:t>　　　　　　（どちらにも○をつけた方　コメント）</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5627331">
                <a:tc>
                  <a:txBody>
                    <a:bodyPr/>
                    <a:lstStyle/>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・有料化にすることで、利用者がケアマネを</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評価・選択する様になることも考えられる。</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誰が担当しても一律の居宅介護支援費が給付　</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され、利用者負担が少ない現状はケアマネの　　</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質の向上につながりにくいので、有料化に</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全面的に反対ではない。</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・入退院支援の際の加算算定に利用者負担が</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発生すると事前に説明を必要とするケースが　</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ある事も考えられ、スピーディーに動きにく</a:t>
                      </a:r>
                      <a:endParaRPr lang="en-US" altLang="ja-JP" sz="3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just" fontAlgn="ctr"/>
                      <a:r>
                        <a:rPr lang="ja-JP" altLang="en-US" sz="3200" b="0" i="0" u="none" strike="noStrike" dirty="0">
                          <a:solidFill>
                            <a:srgbClr val="000000"/>
                          </a:solidFill>
                          <a:effectLst/>
                          <a:latin typeface="游ゴシック" panose="020B0400000000000000" pitchFamily="50" charset="-128"/>
                          <a:ea typeface="游ゴシック" panose="020B0400000000000000" pitchFamily="50" charset="-128"/>
                        </a:rPr>
                        <a:t>　くなる可能性がある。</a:t>
                      </a:r>
                    </a:p>
                  </a:txBody>
                  <a:tcPr marL="0" marR="0" marT="0" marB="0" anchor="ctr"/>
                </a:tc>
                <a:extLst>
                  <a:ext uri="{0D108BD9-81ED-4DB2-BD59-A6C34878D82A}">
                    <a16:rowId xmlns:a16="http://schemas.microsoft.com/office/drawing/2014/main" val="443595534"/>
                  </a:ext>
                </a:extLst>
              </a:tr>
            </a:tbl>
          </a:graphicData>
        </a:graphic>
      </p:graphicFrame>
    </p:spTree>
    <p:extLst>
      <p:ext uri="{BB962C8B-B14F-4D97-AF65-F5344CB8AC3E}">
        <p14:creationId xmlns:p14="http://schemas.microsoft.com/office/powerpoint/2010/main" val="5440963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970"/>
            <a:ext cx="8923905" cy="1237281"/>
          </a:xfrm>
        </p:spPr>
        <p:txBody>
          <a:bodyPr>
            <a:normAutofit/>
          </a:bodyPr>
          <a:lstStyle/>
          <a:p>
            <a:pPr algn="ctr"/>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10</a:t>
            </a:r>
            <a:r>
              <a:rPr kumimoji="1" lang="ja-JP" altLang="en-US" sz="4000" u="sng" dirty="0">
                <a:latin typeface="ＭＳ 明朝" panose="02020609040205080304" pitchFamily="17" charset="-128"/>
                <a:ea typeface="ＭＳ 明朝" panose="02020609040205080304" pitchFamily="17" charset="-128"/>
              </a:rPr>
              <a:t>：廉価な福祉用具を貸与から販売への切り替えについて</a:t>
            </a:r>
          </a:p>
        </p:txBody>
      </p:sp>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42</a:t>
            </a:fld>
            <a:endParaRPr kumimoji="1" lang="ja-JP" altLang="en-US" sz="2000" dirty="0"/>
          </a:p>
        </p:txBody>
      </p:sp>
      <p:graphicFrame>
        <p:nvGraphicFramePr>
          <p:cNvPr id="5" name="グラフ 4">
            <a:extLst>
              <a:ext uri="{FF2B5EF4-FFF2-40B4-BE49-F238E27FC236}">
                <a16:creationId xmlns:a16="http://schemas.microsoft.com/office/drawing/2014/main" id="{C2A1535D-8E4C-44C6-B72C-0500A7DEEB30}"/>
              </a:ext>
            </a:extLst>
          </p:cNvPr>
          <p:cNvGraphicFramePr>
            <a:graphicFrameLocks/>
          </p:cNvGraphicFramePr>
          <p:nvPr>
            <p:extLst>
              <p:ext uri="{D42A27DB-BD31-4B8C-83A1-F6EECF244321}">
                <p14:modId xmlns:p14="http://schemas.microsoft.com/office/powerpoint/2010/main" val="2372756137"/>
              </p:ext>
            </p:extLst>
          </p:nvPr>
        </p:nvGraphicFramePr>
        <p:xfrm>
          <a:off x="1" y="1263316"/>
          <a:ext cx="9111432" cy="55359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25924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43</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813953832"/>
              </p:ext>
            </p:extLst>
          </p:nvPr>
        </p:nvGraphicFramePr>
        <p:xfrm>
          <a:off x="0" y="65312"/>
          <a:ext cx="9144000" cy="6792688"/>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713083">
                <a:tc>
                  <a:txBody>
                    <a:bodyPr/>
                    <a:lstStyle/>
                    <a:p>
                      <a:pPr algn="l" fontAlgn="ctr"/>
                      <a:r>
                        <a:rPr lang="ja-JP" altLang="en-US" sz="2200" u="none" strike="noStrike" dirty="0">
                          <a:effectLst/>
                        </a:rPr>
                        <a:t>Ｑ</a:t>
                      </a:r>
                      <a:r>
                        <a:rPr lang="en-US" altLang="ja-JP" sz="2200" u="none" strike="noStrike" dirty="0">
                          <a:effectLst/>
                        </a:rPr>
                        <a:t>10</a:t>
                      </a:r>
                      <a:r>
                        <a:rPr lang="ja-JP" altLang="en-US" sz="2200" u="none" strike="noStrike" dirty="0">
                          <a:effectLst/>
                        </a:rPr>
                        <a:t>．貸与から販売へでの影響　（賛成コメント）</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19378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・故障時に有償メンテナンスになる。</a:t>
                      </a:r>
                      <a:b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・状態変化によって購入後に未使用になる可能性。</a:t>
                      </a:r>
                    </a:p>
                  </a:txBody>
                  <a:tcPr marL="0" marR="0" marT="0" marB="0" anchor="ctr"/>
                </a:tc>
                <a:extLst>
                  <a:ext uri="{0D108BD9-81ED-4DB2-BD59-A6C34878D82A}">
                    <a16:rowId xmlns:a16="http://schemas.microsoft.com/office/drawing/2014/main" val="4179536815"/>
                  </a:ext>
                </a:extLst>
              </a:tr>
              <a:tr h="130446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介護保険の財源の軽減になる</a:t>
                      </a:r>
                      <a:r>
                        <a:rPr lang="ja-JP" altLang="en-US" sz="2800" b="0" i="0" u="none" strike="noStrike" dirty="0">
                          <a:solidFill>
                            <a:srgbClr val="FF0000"/>
                          </a:solidFill>
                          <a:effectLst/>
                          <a:latin typeface="游ゴシック" panose="020B0400000000000000" pitchFamily="50" charset="-128"/>
                          <a:ea typeface="+mn-ea"/>
                        </a:rPr>
                        <a:t>。　・介護報酬として</a:t>
                      </a:r>
                      <a:endParaRPr lang="en-US" altLang="ja-JP" sz="2800" b="0" i="0" u="none" strike="noStrike" dirty="0">
                        <a:solidFill>
                          <a:srgbClr val="FF0000"/>
                        </a:solidFill>
                        <a:effectLst/>
                        <a:latin typeface="游ゴシック" panose="020B0400000000000000" pitchFamily="50" charset="-128"/>
                        <a:ea typeface="+mn-ea"/>
                      </a:endParaRPr>
                    </a:p>
                    <a:p>
                      <a:pPr algn="l" fontAlgn="ctr"/>
                      <a:r>
                        <a:rPr lang="ja-JP" altLang="en-US" sz="2800" b="0" i="0" u="none" strike="noStrike" dirty="0">
                          <a:solidFill>
                            <a:srgbClr val="FF0000"/>
                          </a:solidFill>
                          <a:effectLst/>
                          <a:latin typeface="游ゴシック" panose="020B0400000000000000" pitchFamily="50" charset="-128"/>
                          <a:ea typeface="+mn-ea"/>
                        </a:rPr>
                        <a:t>　支払われる分、介護保険財政余力となる</a:t>
                      </a:r>
                    </a:p>
                    <a:p>
                      <a:pPr algn="l" fontAlgn="ct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4288493536"/>
                  </a:ext>
                </a:extLst>
              </a:tr>
              <a:tr h="119378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・販売に関してもメンテナンスをきちんと受けられるよ</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うにするべきだと思います。</a:t>
                      </a:r>
                    </a:p>
                  </a:txBody>
                  <a:tcPr marL="0" marR="0" marT="0" marB="0" anchor="ctr"/>
                </a:tc>
                <a:extLst>
                  <a:ext uri="{0D108BD9-81ED-4DB2-BD59-A6C34878D82A}">
                    <a16:rowId xmlns:a16="http://schemas.microsoft.com/office/drawing/2014/main" val="2206242506"/>
                  </a:ext>
                </a:extLst>
              </a:tr>
              <a:tr h="2387570">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・歩行状態の変化により（短期間等で）使用しなくなっ</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た時など。販売へ切り替える際に使用期間などを「貸</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与」することが可能であれば調整しやすいのかと思い</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ました。</a:t>
                      </a:r>
                    </a:p>
                  </a:txBody>
                  <a:tcPr marL="0" marR="0" marT="0" marB="0" anchor="ctr"/>
                </a:tc>
                <a:extLst>
                  <a:ext uri="{0D108BD9-81ED-4DB2-BD59-A6C34878D82A}">
                    <a16:rowId xmlns:a16="http://schemas.microsoft.com/office/drawing/2014/main" val="443595534"/>
                  </a:ext>
                </a:extLst>
              </a:tr>
            </a:tbl>
          </a:graphicData>
        </a:graphic>
      </p:graphicFrame>
    </p:spTree>
    <p:extLst>
      <p:ext uri="{BB962C8B-B14F-4D97-AF65-F5344CB8AC3E}">
        <p14:creationId xmlns:p14="http://schemas.microsoft.com/office/powerpoint/2010/main" val="2919845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44</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1738735549"/>
              </p:ext>
            </p:extLst>
          </p:nvPr>
        </p:nvGraphicFramePr>
        <p:xfrm>
          <a:off x="0" y="1"/>
          <a:ext cx="9144000" cy="6884110"/>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421999">
                <a:tc>
                  <a:txBody>
                    <a:bodyPr/>
                    <a:lstStyle/>
                    <a:p>
                      <a:pPr algn="l" fontAlgn="ctr"/>
                      <a:r>
                        <a:rPr lang="ja-JP" altLang="en-US" sz="2000" u="none" strike="noStrike" dirty="0">
                          <a:effectLst/>
                        </a:rPr>
                        <a:t>Ｑ</a:t>
                      </a:r>
                      <a:r>
                        <a:rPr lang="en-US" altLang="ja-JP" sz="2000" u="none" strike="noStrike" dirty="0">
                          <a:effectLst/>
                        </a:rPr>
                        <a:t>10</a:t>
                      </a:r>
                      <a:r>
                        <a:rPr lang="ja-JP" altLang="en-US" sz="2000" u="none" strike="noStrike" dirty="0">
                          <a:effectLst/>
                        </a:rPr>
                        <a:t>．貸与から販売へでの影響　（反対コメント）</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2154037">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・購入できる方はすでに購入しています。ただ、日々年と共に</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必要な用具は変化してきます。</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その度購入するとなると利用者様の自宅に不必要な用具が増えていく。</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レンタルは必要な時にレンタルし返却できるのが良い所</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であると認識しています。</a:t>
                      </a:r>
                    </a:p>
                  </a:txBody>
                  <a:tcPr marL="0" marR="0" marT="0" marB="0" anchor="ctr"/>
                </a:tc>
                <a:extLst>
                  <a:ext uri="{0D108BD9-81ED-4DB2-BD59-A6C34878D82A}">
                    <a16:rowId xmlns:a16="http://schemas.microsoft.com/office/drawing/2014/main" val="4179536815"/>
                  </a:ext>
                </a:extLst>
              </a:tr>
              <a:tr h="12924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800" b="0" i="0" u="none" strike="noStrike" dirty="0">
                          <a:solidFill>
                            <a:srgbClr val="000000"/>
                          </a:solidFill>
                          <a:effectLst/>
                          <a:latin typeface="游ゴシック" panose="020B0400000000000000" pitchFamily="50" charset="-128"/>
                          <a:ea typeface="+mn-ea"/>
                        </a:rPr>
                        <a:t>・メンテナンスが不充分で、</a:t>
                      </a:r>
                      <a:r>
                        <a:rPr lang="ja-JP" altLang="en-US" sz="2800" b="0" i="0" u="none" strike="noStrike" dirty="0">
                          <a:solidFill>
                            <a:srgbClr val="FF0000"/>
                          </a:solidFill>
                          <a:effectLst/>
                          <a:latin typeface="游ゴシック" panose="020B0400000000000000" pitchFamily="50" charset="-128"/>
                          <a:ea typeface="+mn-ea"/>
                        </a:rPr>
                        <a:t>破損など不具合があっても</a:t>
                      </a:r>
                      <a:endParaRPr lang="en-US" altLang="ja-JP" sz="2800" b="0" i="0" u="none" strike="noStrike" dirty="0">
                        <a:solidFill>
                          <a:srgbClr val="FF0000"/>
                        </a:solidFill>
                        <a:effectLst/>
                        <a:latin typeface="游ゴシック" panose="020B0400000000000000" pitchFamily="50" charset="-128"/>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800" b="0" i="0" u="none" strike="noStrike" dirty="0">
                          <a:solidFill>
                            <a:srgbClr val="FF0000"/>
                          </a:solidFill>
                          <a:effectLst/>
                          <a:latin typeface="游ゴシック" panose="020B0400000000000000" pitchFamily="50" charset="-128"/>
                          <a:ea typeface="+mn-ea"/>
                        </a:rPr>
                        <a:t>　直せない。</a:t>
                      </a:r>
                      <a:r>
                        <a:rPr lang="ja-JP" altLang="en-US" sz="2800" b="0" i="0" u="none" strike="noStrike" dirty="0">
                          <a:solidFill>
                            <a:srgbClr val="000000"/>
                          </a:solidFill>
                          <a:effectLst/>
                          <a:latin typeface="游ゴシック" panose="020B0400000000000000" pitchFamily="50" charset="-128"/>
                          <a:ea typeface="+mn-ea"/>
                        </a:rPr>
                        <a:t>・合わなくなった時に、</a:t>
                      </a:r>
                      <a:r>
                        <a:rPr lang="ja-JP" altLang="en-US" sz="2800" b="0" i="0" u="none" strike="noStrike" dirty="0">
                          <a:solidFill>
                            <a:srgbClr val="FF0000"/>
                          </a:solidFill>
                          <a:effectLst/>
                          <a:latin typeface="游ゴシック" panose="020B0400000000000000" pitchFamily="50" charset="-128"/>
                          <a:ea typeface="+mn-ea"/>
                        </a:rPr>
                        <a:t>簡単に変更がきか</a:t>
                      </a:r>
                      <a:endParaRPr lang="en-US" altLang="ja-JP" sz="2800" b="0" i="0" u="none" strike="noStrike" dirty="0">
                        <a:solidFill>
                          <a:srgbClr val="FF0000"/>
                        </a:solidFill>
                        <a:effectLst/>
                        <a:latin typeface="游ゴシック" panose="020B0400000000000000" pitchFamily="50" charset="-128"/>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800" b="0" i="0" u="none" strike="noStrike" dirty="0">
                          <a:solidFill>
                            <a:srgbClr val="FF0000"/>
                          </a:solidFill>
                          <a:effectLst/>
                          <a:latin typeface="游ゴシック" panose="020B0400000000000000" pitchFamily="50" charset="-128"/>
                          <a:ea typeface="+mn-ea"/>
                        </a:rPr>
                        <a:t>　ないので適切な活用ができなくなる</a:t>
                      </a:r>
                      <a:r>
                        <a:rPr lang="ja-JP" altLang="en-US" sz="2800" b="0" i="0" u="none" strike="noStrike" dirty="0">
                          <a:solidFill>
                            <a:srgbClr val="000000"/>
                          </a:solidFill>
                          <a:effectLst/>
                          <a:latin typeface="游ゴシック" panose="020B0400000000000000" pitchFamily="50" charset="-128"/>
                          <a:ea typeface="+mn-ea"/>
                        </a:rPr>
                        <a:t>恐れがある。</a:t>
                      </a:r>
                    </a:p>
                  </a:txBody>
                  <a:tcPr marL="0" marR="0" marT="0" marB="0" anchor="ctr"/>
                </a:tc>
                <a:extLst>
                  <a:ext uri="{0D108BD9-81ED-4DB2-BD59-A6C34878D82A}">
                    <a16:rowId xmlns:a16="http://schemas.microsoft.com/office/drawing/2014/main" val="4288493536"/>
                  </a:ext>
                </a:extLst>
              </a:tr>
              <a:tr h="3015652">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・購入する経済力のない方は、活用を控えることにつな</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がる。</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適切な福祉用具を利用できなくなることで自立</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支援にならない。</a:t>
                      </a:r>
                      <a:b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b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・利用者の状態は少なからず変化していくため。購入し</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て利用できなくなると意味がない。</a:t>
                      </a:r>
                      <a:b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・継続的なかかわりができない（購入となるとモニタリ</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ング評価ができない）</a:t>
                      </a:r>
                    </a:p>
                  </a:txBody>
                  <a:tcPr marL="0" marR="0" marT="0" marB="0" anchor="ctr"/>
                </a:tc>
                <a:extLst>
                  <a:ext uri="{0D108BD9-81ED-4DB2-BD59-A6C34878D82A}">
                    <a16:rowId xmlns:a16="http://schemas.microsoft.com/office/drawing/2014/main" val="2206242506"/>
                  </a:ext>
                </a:extLst>
              </a:tr>
            </a:tbl>
          </a:graphicData>
        </a:graphic>
      </p:graphicFrame>
    </p:spTree>
    <p:extLst>
      <p:ext uri="{BB962C8B-B14F-4D97-AF65-F5344CB8AC3E}">
        <p14:creationId xmlns:p14="http://schemas.microsoft.com/office/powerpoint/2010/main" val="25562796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819" y="125971"/>
            <a:ext cx="9066181" cy="1058254"/>
          </a:xfrm>
        </p:spPr>
        <p:txBody>
          <a:bodyPr>
            <a:normAutofit fontScale="90000"/>
          </a:bodyPr>
          <a:lstStyle/>
          <a:p>
            <a:pPr algn="ctr"/>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11</a:t>
            </a:r>
            <a:r>
              <a:rPr kumimoji="1" lang="ja-JP" altLang="en-US" sz="4000" u="sng" dirty="0">
                <a:latin typeface="ＭＳ 明朝" panose="02020609040205080304" pitchFamily="17" charset="-128"/>
                <a:ea typeface="ＭＳ 明朝" panose="02020609040205080304" pitchFamily="17" charset="-128"/>
              </a:rPr>
              <a:t>：福祉用具貸与のみのにケアプランの居宅介護支援の介護報酬引き下げついて</a:t>
            </a:r>
          </a:p>
        </p:txBody>
      </p:sp>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45</a:t>
            </a:fld>
            <a:endParaRPr kumimoji="1" lang="ja-JP" altLang="en-US" sz="2000" dirty="0"/>
          </a:p>
        </p:txBody>
      </p:sp>
      <p:graphicFrame>
        <p:nvGraphicFramePr>
          <p:cNvPr id="5" name="グラフ 4">
            <a:extLst>
              <a:ext uri="{FF2B5EF4-FFF2-40B4-BE49-F238E27FC236}">
                <a16:creationId xmlns:a16="http://schemas.microsoft.com/office/drawing/2014/main" id="{31DE211D-0739-4AB6-9690-CF8BC40BE07F}"/>
              </a:ext>
            </a:extLst>
          </p:cNvPr>
          <p:cNvGraphicFramePr>
            <a:graphicFrameLocks/>
          </p:cNvGraphicFramePr>
          <p:nvPr>
            <p:extLst>
              <p:ext uri="{D42A27DB-BD31-4B8C-83A1-F6EECF244321}">
                <p14:modId xmlns:p14="http://schemas.microsoft.com/office/powerpoint/2010/main" val="127623879"/>
              </p:ext>
            </p:extLst>
          </p:nvPr>
        </p:nvGraphicFramePr>
        <p:xfrm>
          <a:off x="1" y="1184225"/>
          <a:ext cx="9144000" cy="56737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414499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46</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3340334535"/>
              </p:ext>
            </p:extLst>
          </p:nvPr>
        </p:nvGraphicFramePr>
        <p:xfrm>
          <a:off x="1" y="0"/>
          <a:ext cx="9144000" cy="6858000"/>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566536">
                <a:tc>
                  <a:txBody>
                    <a:bodyPr/>
                    <a:lstStyle/>
                    <a:p>
                      <a:pPr algn="l" fontAlgn="ctr"/>
                      <a:r>
                        <a:rPr lang="ja-JP" altLang="en-US" sz="2000" u="none" strike="noStrike" dirty="0">
                          <a:effectLst/>
                        </a:rPr>
                        <a:t>Ｑ</a:t>
                      </a:r>
                      <a:r>
                        <a:rPr lang="en-US" altLang="ja-JP" sz="2000" u="none" strike="noStrike" dirty="0">
                          <a:effectLst/>
                        </a:rPr>
                        <a:t>11</a:t>
                      </a:r>
                      <a:r>
                        <a:rPr lang="ja-JP" altLang="en-US" sz="2000" u="none" strike="noStrike" dirty="0">
                          <a:effectLst/>
                        </a:rPr>
                        <a:t>．福祉用具貸与のみのケアプラン　介護報酬引き下げ</a:t>
                      </a:r>
                      <a:r>
                        <a:rPr lang="ja-JP" altLang="en-US" sz="1800" u="none" strike="noStrike" dirty="0">
                          <a:effectLst/>
                        </a:rPr>
                        <a:t>（賛成コメント）</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659024">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それでも良いと思い</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ます。</a:t>
                      </a:r>
                    </a:p>
                  </a:txBody>
                  <a:tcPr marL="0" marR="0" marT="0" marB="0" anchor="ctr"/>
                </a:tc>
                <a:extLst>
                  <a:ext uri="{0D108BD9-81ED-4DB2-BD59-A6C34878D82A}">
                    <a16:rowId xmlns:a16="http://schemas.microsoft.com/office/drawing/2014/main" val="4179536815"/>
                  </a:ext>
                </a:extLst>
              </a:tr>
              <a:tr h="628980">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・半額でよいと思う。</a:t>
                      </a:r>
                    </a:p>
                  </a:txBody>
                  <a:tcPr marL="0" marR="0" marT="0" marB="0" anchor="ctr"/>
                </a:tc>
                <a:extLst>
                  <a:ext uri="{0D108BD9-81ED-4DB2-BD59-A6C34878D82A}">
                    <a16:rowId xmlns:a16="http://schemas.microsoft.com/office/drawing/2014/main" val="4288493536"/>
                  </a:ext>
                </a:extLst>
              </a:tr>
              <a:tr h="579324">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・逆に自己作成してほしい。</a:t>
                      </a:r>
                    </a:p>
                  </a:txBody>
                  <a:tcPr marL="0" marR="0" marT="0" marB="0" anchor="ctr"/>
                </a:tc>
                <a:extLst>
                  <a:ext uri="{0D108BD9-81ED-4DB2-BD59-A6C34878D82A}">
                    <a16:rowId xmlns:a16="http://schemas.microsoft.com/office/drawing/2014/main" val="2206242506"/>
                  </a:ext>
                </a:extLst>
              </a:tr>
              <a:tr h="1497968">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マネジメントの一連の流れは同じで、手間もそれほど</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変わらない為引き下げよりは、福祉用具業者へプラン　</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作成を移行したほうがよいのでは</a:t>
                      </a:r>
                    </a:p>
                  </a:txBody>
                  <a:tcPr marL="0" marR="0" marT="0" marB="0" anchor="ctr"/>
                </a:tc>
                <a:extLst>
                  <a:ext uri="{0D108BD9-81ED-4DB2-BD59-A6C34878D82A}">
                    <a16:rowId xmlns:a16="http://schemas.microsoft.com/office/drawing/2014/main" val="443595534"/>
                  </a:ext>
                </a:extLst>
              </a:tr>
              <a:tr h="2926168">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・安定しているので福祉用具貸与のみだと思うので引き</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下げても問題ないと思うが、簡素化の（本人の状態）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または（他サービスは利用したくない）ケアマネジメ</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ント、ケアプランがあってもいいと思います。</a:t>
                      </a:r>
                    </a:p>
                  </a:txBody>
                  <a:tcPr marL="0" marR="0" marT="0" marB="0" anchor="ctr"/>
                </a:tc>
                <a:extLst>
                  <a:ext uri="{0D108BD9-81ED-4DB2-BD59-A6C34878D82A}">
                    <a16:rowId xmlns:a16="http://schemas.microsoft.com/office/drawing/2014/main" val="2689509995"/>
                  </a:ext>
                </a:extLst>
              </a:tr>
            </a:tbl>
          </a:graphicData>
        </a:graphic>
      </p:graphicFrame>
    </p:spTree>
    <p:extLst>
      <p:ext uri="{BB962C8B-B14F-4D97-AF65-F5344CB8AC3E}">
        <p14:creationId xmlns:p14="http://schemas.microsoft.com/office/powerpoint/2010/main" val="12241638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47</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3176955161"/>
              </p:ext>
            </p:extLst>
          </p:nvPr>
        </p:nvGraphicFramePr>
        <p:xfrm>
          <a:off x="74645" y="0"/>
          <a:ext cx="9069355" cy="6857999"/>
        </p:xfrm>
        <a:graphic>
          <a:graphicData uri="http://schemas.openxmlformats.org/drawingml/2006/table">
            <a:tbl>
              <a:tblPr firstRow="1" bandRow="1">
                <a:tableStyleId>{21E4AEA4-8DFA-4A89-87EB-49C32662AFE0}</a:tableStyleId>
              </a:tblPr>
              <a:tblGrid>
                <a:gridCol w="9069355">
                  <a:extLst>
                    <a:ext uri="{9D8B030D-6E8A-4147-A177-3AD203B41FA5}">
                      <a16:colId xmlns:a16="http://schemas.microsoft.com/office/drawing/2014/main" val="1827787688"/>
                    </a:ext>
                  </a:extLst>
                </a:gridCol>
              </a:tblGrid>
              <a:tr h="547986">
                <a:tc>
                  <a:txBody>
                    <a:bodyPr/>
                    <a:lstStyle/>
                    <a:p>
                      <a:pPr algn="l" fontAlgn="ctr"/>
                      <a:r>
                        <a:rPr lang="ja-JP" altLang="en-US" sz="2000" u="none" strike="noStrike" dirty="0">
                          <a:effectLst/>
                        </a:rPr>
                        <a:t>Ｑ</a:t>
                      </a:r>
                      <a:r>
                        <a:rPr lang="en-US" altLang="ja-JP" sz="2000" u="none" strike="noStrike" dirty="0">
                          <a:effectLst/>
                        </a:rPr>
                        <a:t>11</a:t>
                      </a:r>
                      <a:r>
                        <a:rPr lang="ja-JP" altLang="en-US" sz="2000" u="none" strike="noStrike" dirty="0">
                          <a:effectLst/>
                        </a:rPr>
                        <a:t>．福祉用具貸与のみのケアプラン　介護報酬引き下げ</a:t>
                      </a:r>
                      <a:r>
                        <a:rPr lang="ja-JP" altLang="en-US" sz="1800" u="none" strike="noStrike" dirty="0">
                          <a:effectLst/>
                        </a:rPr>
                        <a:t>（反対コメント）</a:t>
                      </a:r>
                      <a:endPar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418563">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ケアプランの内容に、単・複は関係なく、アセスメン</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トの結果からそうなるだけで、報酬の価値は同等です。</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仕事量に何ら差はありません。</a:t>
                      </a:r>
                    </a:p>
                  </a:txBody>
                  <a:tcPr marL="0" marR="0" marT="0" marB="0" anchor="ctr"/>
                </a:tc>
                <a:extLst>
                  <a:ext uri="{0D108BD9-81ED-4DB2-BD59-A6C34878D82A}">
                    <a16:rowId xmlns:a16="http://schemas.microsoft.com/office/drawing/2014/main" val="4179536815"/>
                  </a:ext>
                </a:extLst>
              </a:tr>
              <a:tr h="1441428">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・福祉用具貸与のみで引き下げられると事業所によって</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はケースを断るところが出てくるのではないか。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事業所の収入減。</a:t>
                      </a:r>
                    </a:p>
                  </a:txBody>
                  <a:tcPr marL="0" marR="0" marT="0" marB="0" anchor="ctr"/>
                </a:tc>
                <a:extLst>
                  <a:ext uri="{0D108BD9-81ED-4DB2-BD59-A6C34878D82A}">
                    <a16:rowId xmlns:a16="http://schemas.microsoft.com/office/drawing/2014/main" val="4288493536"/>
                  </a:ext>
                </a:extLst>
              </a:tr>
              <a:tr h="977755">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少ないサービスで、</a:t>
                      </a:r>
                      <a:r>
                        <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rPr>
                        <a:t>ADL</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が維持できていると捉えてほ</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しい。逆に報酬単価を上げてほしい。</a:t>
                      </a:r>
                    </a:p>
                  </a:txBody>
                  <a:tcPr marL="0" marR="0" marT="0" marB="0" anchor="ctr"/>
                </a:tc>
                <a:extLst>
                  <a:ext uri="{0D108BD9-81ED-4DB2-BD59-A6C34878D82A}">
                    <a16:rowId xmlns:a16="http://schemas.microsoft.com/office/drawing/2014/main" val="2206242506"/>
                  </a:ext>
                </a:extLst>
              </a:tr>
              <a:tr h="2472267">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・福祉用具貸与の利用者ほど介護事業所との関わりが少</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なく情報も少ない。他の利用者同様の関わりを持つこ</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とで早急な対応ができているので現在の報酬で継続し</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てほしい。</a:t>
                      </a:r>
                    </a:p>
                  </a:txBody>
                  <a:tcPr marL="0" marR="0" marT="0" marB="0" anchor="ctr"/>
                </a:tc>
                <a:extLst>
                  <a:ext uri="{0D108BD9-81ED-4DB2-BD59-A6C34878D82A}">
                    <a16:rowId xmlns:a16="http://schemas.microsoft.com/office/drawing/2014/main" val="443595534"/>
                  </a:ext>
                </a:extLst>
              </a:tr>
            </a:tbl>
          </a:graphicData>
        </a:graphic>
      </p:graphicFrame>
    </p:spTree>
    <p:extLst>
      <p:ext uri="{BB962C8B-B14F-4D97-AF65-F5344CB8AC3E}">
        <p14:creationId xmlns:p14="http://schemas.microsoft.com/office/powerpoint/2010/main" val="21573007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820" y="125970"/>
            <a:ext cx="8674294" cy="1237281"/>
          </a:xfrm>
        </p:spPr>
        <p:txBody>
          <a:bodyPr>
            <a:normAutofit/>
          </a:bodyPr>
          <a:lstStyle/>
          <a:p>
            <a:pPr algn="ctr"/>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14</a:t>
            </a:r>
            <a:r>
              <a:rPr kumimoji="1" lang="ja-JP" altLang="en-US" sz="4000" u="sng" dirty="0">
                <a:latin typeface="ＭＳ 明朝" panose="02020609040205080304" pitchFamily="17" charset="-128"/>
                <a:ea typeface="ＭＳ 明朝" panose="02020609040205080304" pitchFamily="17" charset="-128"/>
              </a:rPr>
              <a:t>：</a:t>
            </a:r>
            <a:r>
              <a:rPr kumimoji="1" lang="en-US" altLang="ja-JP" sz="4000" u="sng" dirty="0">
                <a:latin typeface="ＭＳ 明朝" panose="02020609040205080304" pitchFamily="17" charset="-128"/>
                <a:ea typeface="ＭＳ 明朝" panose="02020609040205080304" pitchFamily="17" charset="-128"/>
              </a:rPr>
              <a:t>LIFE</a:t>
            </a:r>
            <a:r>
              <a:rPr kumimoji="1" lang="ja-JP" altLang="en-US" sz="4000" u="sng" dirty="0">
                <a:latin typeface="ＭＳ 明朝" panose="02020609040205080304" pitchFamily="17" charset="-128"/>
                <a:ea typeface="ＭＳ 明朝" panose="02020609040205080304" pitchFamily="17" charset="-128"/>
              </a:rPr>
              <a:t>のフィードバック共有</a:t>
            </a:r>
            <a:br>
              <a:rPr kumimoji="1" lang="en-US" altLang="ja-JP" sz="4000" u="sng" dirty="0">
                <a:latin typeface="ＭＳ 明朝" panose="02020609040205080304" pitchFamily="17" charset="-128"/>
                <a:ea typeface="ＭＳ 明朝" panose="02020609040205080304" pitchFamily="17" charset="-128"/>
              </a:rPr>
            </a:br>
            <a:r>
              <a:rPr kumimoji="1" lang="ja-JP" altLang="en-US" sz="4000" u="sng" dirty="0">
                <a:latin typeface="ＭＳ 明朝" panose="02020609040205080304" pitchFamily="17" charset="-128"/>
                <a:ea typeface="ＭＳ 明朝" panose="02020609040205080304" pitchFamily="17" charset="-128"/>
              </a:rPr>
              <a:t>について</a:t>
            </a:r>
          </a:p>
        </p:txBody>
      </p:sp>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48</a:t>
            </a:fld>
            <a:endParaRPr kumimoji="1" lang="ja-JP" altLang="en-US" sz="2000" dirty="0"/>
          </a:p>
        </p:txBody>
      </p:sp>
      <p:graphicFrame>
        <p:nvGraphicFramePr>
          <p:cNvPr id="5" name="グラフ 4">
            <a:extLst>
              <a:ext uri="{FF2B5EF4-FFF2-40B4-BE49-F238E27FC236}">
                <a16:creationId xmlns:a16="http://schemas.microsoft.com/office/drawing/2014/main" id="{78BD18D3-900F-4807-89E5-EBF817E7D07E}"/>
              </a:ext>
            </a:extLst>
          </p:cNvPr>
          <p:cNvGraphicFramePr>
            <a:graphicFrameLocks/>
          </p:cNvGraphicFramePr>
          <p:nvPr>
            <p:extLst>
              <p:ext uri="{D42A27DB-BD31-4B8C-83A1-F6EECF244321}">
                <p14:modId xmlns:p14="http://schemas.microsoft.com/office/powerpoint/2010/main" val="1311904875"/>
              </p:ext>
            </p:extLst>
          </p:nvPr>
        </p:nvGraphicFramePr>
        <p:xfrm>
          <a:off x="8504" y="1275346"/>
          <a:ext cx="9057675" cy="55826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3122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820" y="125971"/>
            <a:ext cx="8674294" cy="1058594"/>
          </a:xfrm>
        </p:spPr>
        <p:txBody>
          <a:bodyPr>
            <a:normAutofit/>
          </a:bodyPr>
          <a:lstStyle/>
          <a:p>
            <a:pPr algn="ctr"/>
            <a:r>
              <a:rPr kumimoji="1" lang="ja-JP" altLang="en-US" sz="4000" u="sng" dirty="0">
                <a:latin typeface="ＭＳ 明朝" panose="02020609040205080304" pitchFamily="17" charset="-128"/>
                <a:ea typeface="ＭＳ 明朝" panose="02020609040205080304" pitchFamily="17" charset="-128"/>
              </a:rPr>
              <a:t>問</a:t>
            </a:r>
            <a:r>
              <a:rPr kumimoji="1" lang="en-US" altLang="ja-JP" sz="4000" u="sng" dirty="0">
                <a:latin typeface="ＭＳ 明朝" panose="02020609040205080304" pitchFamily="17" charset="-128"/>
                <a:ea typeface="ＭＳ 明朝" panose="02020609040205080304" pitchFamily="17" charset="-128"/>
              </a:rPr>
              <a:t>5</a:t>
            </a:r>
            <a:r>
              <a:rPr kumimoji="1" lang="ja-JP" altLang="en-US" sz="4000" u="sng" dirty="0">
                <a:latin typeface="ＭＳ 明朝" panose="02020609040205080304" pitchFamily="17" charset="-128"/>
                <a:ea typeface="ＭＳ 明朝" panose="02020609040205080304" pitchFamily="17" charset="-128"/>
              </a:rPr>
              <a:t>：ケアプラン有料化導入について</a:t>
            </a:r>
          </a:p>
        </p:txBody>
      </p:sp>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5</a:t>
            </a:fld>
            <a:endParaRPr kumimoji="1" lang="ja-JP" altLang="en-US" sz="2000" dirty="0"/>
          </a:p>
        </p:txBody>
      </p:sp>
      <p:graphicFrame>
        <p:nvGraphicFramePr>
          <p:cNvPr id="5" name="グラフ 4">
            <a:extLst>
              <a:ext uri="{FF2B5EF4-FFF2-40B4-BE49-F238E27FC236}">
                <a16:creationId xmlns:a16="http://schemas.microsoft.com/office/drawing/2014/main" id="{69DD7DBC-1112-458F-84B4-74C055E65043}"/>
              </a:ext>
            </a:extLst>
          </p:cNvPr>
          <p:cNvGraphicFramePr>
            <a:graphicFrameLocks/>
          </p:cNvGraphicFramePr>
          <p:nvPr>
            <p:extLst>
              <p:ext uri="{D42A27DB-BD31-4B8C-83A1-F6EECF244321}">
                <p14:modId xmlns:p14="http://schemas.microsoft.com/office/powerpoint/2010/main" val="3321107140"/>
              </p:ext>
            </p:extLst>
          </p:nvPr>
        </p:nvGraphicFramePr>
        <p:xfrm>
          <a:off x="0" y="926432"/>
          <a:ext cx="9066180" cy="59315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76877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6</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4061857402"/>
              </p:ext>
            </p:extLst>
          </p:nvPr>
        </p:nvGraphicFramePr>
        <p:xfrm>
          <a:off x="0" y="0"/>
          <a:ext cx="9144000" cy="6857999"/>
        </p:xfrm>
        <a:graphic>
          <a:graphicData uri="http://schemas.openxmlformats.org/drawingml/2006/table">
            <a:tbl>
              <a:tblPr firstRow="1" bandRow="1">
                <a:tableStyleId>{21E4AEA4-8DFA-4A89-87EB-49C32662AFE0}</a:tableStyleId>
              </a:tblPr>
              <a:tblGrid>
                <a:gridCol w="9144000">
                  <a:extLst>
                    <a:ext uri="{9D8B030D-6E8A-4147-A177-3AD203B41FA5}">
                      <a16:colId xmlns:a16="http://schemas.microsoft.com/office/drawing/2014/main" val="1827787688"/>
                    </a:ext>
                  </a:extLst>
                </a:gridCol>
              </a:tblGrid>
              <a:tr h="658072">
                <a:tc>
                  <a:txBody>
                    <a:bodyPr/>
                    <a:lstStyle/>
                    <a:p>
                      <a:pPr algn="l" fontAlgn="ctr"/>
                      <a:r>
                        <a:rPr lang="ja-JP" altLang="en-US" sz="2800" u="none" strike="noStrike" dirty="0">
                          <a:effectLst/>
                        </a:rPr>
                        <a:t>Ｑ５．ケアプラン有料化導入での影響（賛成コメント）</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67447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2800" kern="1200" dirty="0">
                          <a:solidFill>
                            <a:schemeClr val="dk1"/>
                          </a:solidFill>
                          <a:effectLst/>
                          <a:latin typeface="+mn-lt"/>
                          <a:ea typeface="+mn-ea"/>
                          <a:cs typeface="+mn-cs"/>
                        </a:rPr>
                        <a:t>・利用者がケアマネを選択することが容易になる為</a:t>
                      </a:r>
                    </a:p>
                  </a:txBody>
                  <a:tcPr marL="2947" marR="2947" marT="2947" marB="0" anchor="ctr"/>
                </a:tc>
                <a:extLst>
                  <a:ext uri="{0D108BD9-81ED-4DB2-BD59-A6C34878D82A}">
                    <a16:rowId xmlns:a16="http://schemas.microsoft.com/office/drawing/2014/main" val="4179536815"/>
                  </a:ext>
                </a:extLst>
              </a:tr>
              <a:tr h="714380">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・利用しない方たちも出てくる可能性はある</a:t>
                      </a:r>
                    </a:p>
                  </a:txBody>
                  <a:tcPr marL="0" marR="0" marT="0" marB="0" anchor="ctr"/>
                </a:tc>
                <a:extLst>
                  <a:ext uri="{0D108BD9-81ED-4DB2-BD59-A6C34878D82A}">
                    <a16:rowId xmlns:a16="http://schemas.microsoft.com/office/drawing/2014/main" val="4288493536"/>
                  </a:ext>
                </a:extLst>
              </a:tr>
              <a:tr h="819718">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・業務負担が増える</a:t>
                      </a:r>
                    </a:p>
                  </a:txBody>
                  <a:tcPr marL="0" marR="0" marT="0" marB="0" anchor="ctr"/>
                </a:tc>
                <a:extLst>
                  <a:ext uri="{0D108BD9-81ED-4DB2-BD59-A6C34878D82A}">
                    <a16:rowId xmlns:a16="http://schemas.microsoft.com/office/drawing/2014/main" val="2206242506"/>
                  </a:ext>
                </a:extLst>
              </a:tr>
              <a:tr h="3991351">
                <a:tc>
                  <a:txBody>
                    <a:bodyPr/>
                    <a:lstStyle/>
                    <a:p>
                      <a:pPr algn="l" fontAlgn="ctr"/>
                      <a:r>
                        <a:rPr lang="ja-JP" altLang="en-US" sz="29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ケアプラン有料化が導入される事で、</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ケアマネの</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処遇改善加算新設などにつながる可能性があるので</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あれば、ぜひ検討すべき</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だと思います。</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ただ、</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特定事業所加算を取得している事業所のケア</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マネが担当すると自己負担が高くなる</a:t>
                      </a:r>
                      <a:r>
                        <a:rPr lang="ja-JP" altLang="en-US" sz="2800" b="0" i="0" u="none" strike="noStrike" dirty="0">
                          <a:solidFill>
                            <a:schemeClr val="tx1"/>
                          </a:solidFill>
                          <a:effectLst/>
                          <a:latin typeface="游ゴシック" panose="020B0400000000000000" pitchFamily="50" charset="-128"/>
                          <a:ea typeface="游ゴシック" panose="020B0400000000000000" pitchFamily="50" charset="-128"/>
                        </a:rPr>
                        <a:t>なめ、必要</a:t>
                      </a:r>
                      <a:endParaRPr lang="en-US" altLang="ja-JP" sz="28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chemeClr val="tx1"/>
                          </a:solidFill>
                          <a:effectLst/>
                          <a:latin typeface="游ゴシック" panose="020B0400000000000000" pitchFamily="50" charset="-128"/>
                          <a:ea typeface="游ゴシック" panose="020B0400000000000000" pitchFamily="50" charset="-128"/>
                        </a:rPr>
                        <a:t>　な支援につなぐことの厳しさも出てくる可能性も</a:t>
                      </a:r>
                      <a:endParaRPr lang="en-US" altLang="ja-JP" sz="28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chemeClr val="tx1"/>
                          </a:solidFill>
                          <a:effectLst/>
                          <a:latin typeface="游ゴシック" panose="020B0400000000000000" pitchFamily="50" charset="-128"/>
                          <a:ea typeface="游ゴシック" panose="020B0400000000000000" pitchFamily="50" charset="-128"/>
                        </a:rPr>
                        <a:t>　あり、</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賛成したい気持ちの反面複雑</a:t>
                      </a:r>
                      <a:r>
                        <a:rPr lang="ja-JP" altLang="en-US" sz="2800" b="0" i="0" u="none" strike="noStrike" dirty="0">
                          <a:solidFill>
                            <a:schemeClr val="tx1"/>
                          </a:solidFill>
                          <a:effectLst/>
                          <a:latin typeface="游ゴシック" panose="020B0400000000000000" pitchFamily="50" charset="-128"/>
                          <a:ea typeface="游ゴシック" panose="020B0400000000000000" pitchFamily="50" charset="-128"/>
                        </a:rPr>
                        <a:t>です。</a:t>
                      </a:r>
                    </a:p>
                  </a:txBody>
                  <a:tcPr marL="0" marR="0" marT="0" marB="0" anchor="ctr"/>
                </a:tc>
                <a:extLst>
                  <a:ext uri="{0D108BD9-81ED-4DB2-BD59-A6C34878D82A}">
                    <a16:rowId xmlns:a16="http://schemas.microsoft.com/office/drawing/2014/main" val="443595534"/>
                  </a:ext>
                </a:extLst>
              </a:tr>
            </a:tbl>
          </a:graphicData>
        </a:graphic>
      </p:graphicFrame>
    </p:spTree>
    <p:extLst>
      <p:ext uri="{BB962C8B-B14F-4D97-AF65-F5344CB8AC3E}">
        <p14:creationId xmlns:p14="http://schemas.microsoft.com/office/powerpoint/2010/main" val="3024892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7</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2084660197"/>
              </p:ext>
            </p:extLst>
          </p:nvPr>
        </p:nvGraphicFramePr>
        <p:xfrm>
          <a:off x="0" y="0"/>
          <a:ext cx="9143999" cy="6857998"/>
        </p:xfrm>
        <a:graphic>
          <a:graphicData uri="http://schemas.openxmlformats.org/drawingml/2006/table">
            <a:tbl>
              <a:tblPr firstRow="1" bandRow="1">
                <a:tableStyleId>{21E4AEA4-8DFA-4A89-87EB-49C32662AFE0}</a:tableStyleId>
              </a:tblPr>
              <a:tblGrid>
                <a:gridCol w="9143999">
                  <a:extLst>
                    <a:ext uri="{9D8B030D-6E8A-4147-A177-3AD203B41FA5}">
                      <a16:colId xmlns:a16="http://schemas.microsoft.com/office/drawing/2014/main" val="1827787688"/>
                    </a:ext>
                  </a:extLst>
                </a:gridCol>
              </a:tblGrid>
              <a:tr h="435504">
                <a:tc>
                  <a:txBody>
                    <a:bodyPr/>
                    <a:lstStyle/>
                    <a:p>
                      <a:pPr algn="l" fontAlgn="ctr"/>
                      <a:r>
                        <a:rPr lang="ja-JP" altLang="en-US" sz="2800" u="none" strike="noStrike" dirty="0">
                          <a:effectLst/>
                        </a:rPr>
                        <a:t>Ｑ５．ケアプラン有料化導入の影響（反対コメント）</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86802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2800" kern="1200" dirty="0">
                          <a:solidFill>
                            <a:schemeClr val="dk1"/>
                          </a:solidFill>
                          <a:effectLst/>
                          <a:latin typeface="+mn-lt"/>
                          <a:ea typeface="+mn-ea"/>
                          <a:cs typeface="+mn-cs"/>
                        </a:rPr>
                        <a:t>・有料化になると、訪問時に支払いの説明をしたりす</a:t>
                      </a:r>
                      <a:endParaRPr kumimoji="1" lang="en-US" altLang="ja-JP" sz="2800" kern="1200" dirty="0">
                        <a:solidFill>
                          <a:schemeClr val="dk1"/>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2800" kern="1200" dirty="0">
                          <a:solidFill>
                            <a:schemeClr val="dk1"/>
                          </a:solidFill>
                          <a:effectLst/>
                          <a:latin typeface="+mn-lt"/>
                          <a:ea typeface="+mn-ea"/>
                          <a:cs typeface="+mn-cs"/>
                        </a:rPr>
                        <a:t>　</a:t>
                      </a:r>
                      <a:r>
                        <a:rPr kumimoji="1" lang="ja-JP" altLang="ja-JP" sz="2800" kern="1200" dirty="0">
                          <a:solidFill>
                            <a:schemeClr val="dk1"/>
                          </a:solidFill>
                          <a:effectLst/>
                          <a:latin typeface="+mn-lt"/>
                          <a:ea typeface="+mn-ea"/>
                          <a:cs typeface="+mn-cs"/>
                        </a:rPr>
                        <a:t>る事で、本当の困りごとの相談ができなくなる</a:t>
                      </a:r>
                    </a:p>
                  </a:txBody>
                  <a:tcPr marL="2947" marR="2947" marT="2947" marB="0" anchor="ctr"/>
                </a:tc>
                <a:extLst>
                  <a:ext uri="{0D108BD9-81ED-4DB2-BD59-A6C34878D82A}">
                    <a16:rowId xmlns:a16="http://schemas.microsoft.com/office/drawing/2014/main" val="4179536815"/>
                  </a:ext>
                </a:extLst>
              </a:tr>
              <a:tr h="43550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2800" kern="1200" dirty="0">
                          <a:solidFill>
                            <a:schemeClr val="dk1"/>
                          </a:solidFill>
                          <a:effectLst/>
                          <a:latin typeface="+mn-lt"/>
                          <a:ea typeface="+mn-ea"/>
                          <a:cs typeface="+mn-cs"/>
                        </a:rPr>
                        <a:t>・利用者負担の増大による生活困難と支払い困難</a:t>
                      </a:r>
                    </a:p>
                  </a:txBody>
                  <a:tcPr marL="2947" marR="2947" marT="2947" marB="0" anchor="ctr"/>
                </a:tc>
                <a:extLst>
                  <a:ext uri="{0D108BD9-81ED-4DB2-BD59-A6C34878D82A}">
                    <a16:rowId xmlns:a16="http://schemas.microsoft.com/office/drawing/2014/main" val="4288493536"/>
                  </a:ext>
                </a:extLst>
              </a:tr>
              <a:tr h="89768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2800" kern="1200" dirty="0">
                          <a:solidFill>
                            <a:schemeClr val="dk1"/>
                          </a:solidFill>
                          <a:effectLst/>
                          <a:latin typeface="+mn-lt"/>
                          <a:ea typeface="+mn-ea"/>
                          <a:cs typeface="+mn-cs"/>
                        </a:rPr>
                        <a:t>・</a:t>
                      </a:r>
                      <a:r>
                        <a:rPr kumimoji="1" lang="ja-JP" altLang="ja-JP" sz="2700" kern="1200" dirty="0">
                          <a:solidFill>
                            <a:srgbClr val="FF0000"/>
                          </a:solidFill>
                          <a:effectLst/>
                          <a:latin typeface="+mn-lt"/>
                          <a:ea typeface="+mn-ea"/>
                          <a:cs typeface="+mn-cs"/>
                        </a:rPr>
                        <a:t>有料化になる事で、利用者への負担が大きくなり、必要</a:t>
                      </a:r>
                      <a:endParaRPr kumimoji="1" lang="en-US" altLang="ja-JP" sz="2700" kern="1200" dirty="0">
                        <a:solidFill>
                          <a:srgbClr val="FF0000"/>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2700" kern="1200" dirty="0">
                          <a:solidFill>
                            <a:srgbClr val="FF0000"/>
                          </a:solidFill>
                          <a:effectLst/>
                          <a:latin typeface="+mn-lt"/>
                          <a:ea typeface="+mn-ea"/>
                          <a:cs typeface="+mn-cs"/>
                        </a:rPr>
                        <a:t>　</a:t>
                      </a:r>
                      <a:r>
                        <a:rPr kumimoji="1" lang="ja-JP" altLang="ja-JP" sz="2700" kern="1200" dirty="0">
                          <a:solidFill>
                            <a:srgbClr val="FF0000"/>
                          </a:solidFill>
                          <a:effectLst/>
                          <a:latin typeface="+mn-lt"/>
                          <a:ea typeface="+mn-ea"/>
                          <a:cs typeface="+mn-cs"/>
                        </a:rPr>
                        <a:t>なサービスが使えなくなる可能性が高い</a:t>
                      </a:r>
                      <a:r>
                        <a:rPr kumimoji="1" lang="ja-JP" altLang="ja-JP" sz="2200" kern="1200" dirty="0">
                          <a:solidFill>
                            <a:srgbClr val="FF0000"/>
                          </a:solidFill>
                          <a:effectLst/>
                          <a:latin typeface="+mn-lt"/>
                          <a:ea typeface="+mn-ea"/>
                          <a:cs typeface="+mn-cs"/>
                        </a:rPr>
                        <a:t>（生活困窮者特に）</a:t>
                      </a:r>
                    </a:p>
                  </a:txBody>
                  <a:tcPr marL="2947" marR="2947" marT="2947" marB="0" anchor="ctr"/>
                </a:tc>
                <a:extLst>
                  <a:ext uri="{0D108BD9-81ED-4DB2-BD59-A6C34878D82A}">
                    <a16:rowId xmlns:a16="http://schemas.microsoft.com/office/drawing/2014/main" val="2206242506"/>
                  </a:ext>
                </a:extLst>
              </a:tr>
              <a:tr h="51368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2800" kern="1200" dirty="0">
                          <a:solidFill>
                            <a:schemeClr val="dk1"/>
                          </a:solidFill>
                          <a:effectLst/>
                          <a:latin typeface="+mn-lt"/>
                          <a:ea typeface="+mn-ea"/>
                          <a:cs typeface="+mn-cs"/>
                        </a:rPr>
                        <a:t>・公正中立がなくなる</a:t>
                      </a:r>
                    </a:p>
                  </a:txBody>
                  <a:tcPr marL="2947" marR="2947" marT="2947" marB="0" anchor="ctr"/>
                </a:tc>
                <a:extLst>
                  <a:ext uri="{0D108BD9-81ED-4DB2-BD59-A6C34878D82A}">
                    <a16:rowId xmlns:a16="http://schemas.microsoft.com/office/drawing/2014/main" val="443595534"/>
                  </a:ext>
                </a:extLst>
              </a:tr>
              <a:tr h="86802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2800" kern="1200" dirty="0">
                          <a:solidFill>
                            <a:schemeClr val="dk1"/>
                          </a:solidFill>
                          <a:effectLst/>
                          <a:latin typeface="+mn-lt"/>
                          <a:ea typeface="+mn-ea"/>
                          <a:cs typeface="+mn-cs"/>
                        </a:rPr>
                        <a:t>・自立支援に基づいたプランではなく、利用者本位</a:t>
                      </a:r>
                      <a:endParaRPr kumimoji="1" lang="en-US" altLang="ja-JP" sz="2800" kern="1200" dirty="0">
                        <a:solidFill>
                          <a:schemeClr val="dk1"/>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2800" kern="1200" dirty="0">
                          <a:solidFill>
                            <a:schemeClr val="dk1"/>
                          </a:solidFill>
                          <a:effectLst/>
                          <a:latin typeface="+mn-lt"/>
                          <a:ea typeface="+mn-ea"/>
                          <a:cs typeface="+mn-cs"/>
                        </a:rPr>
                        <a:t>　</a:t>
                      </a:r>
                      <a:r>
                        <a:rPr kumimoji="1" lang="ja-JP" altLang="ja-JP" sz="2800" kern="1200" dirty="0">
                          <a:solidFill>
                            <a:schemeClr val="dk1"/>
                          </a:solidFill>
                          <a:effectLst/>
                          <a:latin typeface="+mn-lt"/>
                          <a:ea typeface="+mn-ea"/>
                          <a:cs typeface="+mn-cs"/>
                        </a:rPr>
                        <a:t>の不必要なサービスを求められる懸念がある</a:t>
                      </a:r>
                    </a:p>
                  </a:txBody>
                  <a:tcPr marL="2947" marR="2947" marT="2947" marB="0" anchor="ctr"/>
                </a:tc>
                <a:extLst>
                  <a:ext uri="{0D108BD9-81ED-4DB2-BD59-A6C34878D82A}">
                    <a16:rowId xmlns:a16="http://schemas.microsoft.com/office/drawing/2014/main" val="2160752384"/>
                  </a:ext>
                </a:extLst>
              </a:tr>
              <a:tr h="86802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2800" kern="1200" dirty="0">
                          <a:solidFill>
                            <a:schemeClr val="dk1"/>
                          </a:solidFill>
                          <a:effectLst/>
                          <a:latin typeface="+mn-lt"/>
                          <a:ea typeface="+mn-ea"/>
                          <a:cs typeface="+mn-cs"/>
                        </a:rPr>
                        <a:t>・有料化になると支払いが滞っていたら相談しづらく</a:t>
                      </a:r>
                      <a:endParaRPr kumimoji="1" lang="en-US" altLang="ja-JP" sz="2800" kern="1200" dirty="0">
                        <a:solidFill>
                          <a:schemeClr val="dk1"/>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2800" kern="1200" dirty="0">
                          <a:solidFill>
                            <a:schemeClr val="dk1"/>
                          </a:solidFill>
                          <a:effectLst/>
                          <a:latin typeface="+mn-lt"/>
                          <a:ea typeface="+mn-ea"/>
                          <a:cs typeface="+mn-cs"/>
                        </a:rPr>
                        <a:t>　</a:t>
                      </a:r>
                      <a:r>
                        <a:rPr kumimoji="1" lang="ja-JP" altLang="ja-JP" sz="2800" kern="1200" dirty="0">
                          <a:solidFill>
                            <a:schemeClr val="dk1"/>
                          </a:solidFill>
                          <a:effectLst/>
                          <a:latin typeface="+mn-lt"/>
                          <a:ea typeface="+mn-ea"/>
                          <a:cs typeface="+mn-cs"/>
                        </a:rPr>
                        <a:t>なり、信頼関係も取りづらくなる</a:t>
                      </a:r>
                    </a:p>
                  </a:txBody>
                  <a:tcPr marL="2947" marR="2947" marT="2947" marB="0" anchor="ctr"/>
                </a:tc>
                <a:extLst>
                  <a:ext uri="{0D108BD9-81ED-4DB2-BD59-A6C34878D82A}">
                    <a16:rowId xmlns:a16="http://schemas.microsoft.com/office/drawing/2014/main" val="2274128617"/>
                  </a:ext>
                </a:extLst>
              </a:tr>
              <a:tr h="103074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2800" kern="1200" dirty="0">
                          <a:solidFill>
                            <a:schemeClr val="dk1"/>
                          </a:solidFill>
                          <a:effectLst/>
                          <a:latin typeface="+mn-lt"/>
                          <a:ea typeface="+mn-ea"/>
                          <a:cs typeface="+mn-cs"/>
                        </a:rPr>
                        <a:t>・</a:t>
                      </a:r>
                      <a:r>
                        <a:rPr kumimoji="1" lang="ja-JP" altLang="ja-JP" sz="2800" kern="1200" dirty="0">
                          <a:solidFill>
                            <a:srgbClr val="FF0000"/>
                          </a:solidFill>
                          <a:effectLst/>
                          <a:latin typeface="+mn-lt"/>
                          <a:ea typeface="+mn-ea"/>
                          <a:cs typeface="+mn-cs"/>
                        </a:rPr>
                        <a:t>有料化すると、利用者・家族の意見が強くなり</a:t>
                      </a:r>
                      <a:r>
                        <a:rPr kumimoji="1" lang="ja-JP" altLang="en-US" sz="2800" kern="1200" dirty="0">
                          <a:solidFill>
                            <a:srgbClr val="FF0000"/>
                          </a:solidFill>
                          <a:effectLst/>
                          <a:latin typeface="+mn-lt"/>
                          <a:ea typeface="+mn-ea"/>
                          <a:cs typeface="+mn-cs"/>
                        </a:rPr>
                        <a:t>、</a:t>
                      </a:r>
                      <a:r>
                        <a:rPr kumimoji="1" lang="ja-JP" altLang="ja-JP" sz="2800" kern="1200" dirty="0">
                          <a:solidFill>
                            <a:srgbClr val="FF0000"/>
                          </a:solidFill>
                          <a:effectLst/>
                          <a:latin typeface="+mn-lt"/>
                          <a:ea typeface="+mn-ea"/>
                          <a:cs typeface="+mn-cs"/>
                        </a:rPr>
                        <a:t>不必</a:t>
                      </a:r>
                      <a:endParaRPr kumimoji="1" lang="en-US" altLang="ja-JP" sz="2800" kern="1200" dirty="0">
                        <a:solidFill>
                          <a:srgbClr val="FF0000"/>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2800" kern="1200" dirty="0">
                          <a:solidFill>
                            <a:srgbClr val="FF0000"/>
                          </a:solidFill>
                          <a:effectLst/>
                          <a:latin typeface="+mn-lt"/>
                          <a:ea typeface="+mn-ea"/>
                          <a:cs typeface="+mn-cs"/>
                        </a:rPr>
                        <a:t>　</a:t>
                      </a:r>
                      <a:r>
                        <a:rPr kumimoji="1" lang="ja-JP" altLang="ja-JP" sz="2800" kern="1200" dirty="0">
                          <a:solidFill>
                            <a:srgbClr val="FF0000"/>
                          </a:solidFill>
                          <a:effectLst/>
                          <a:latin typeface="+mn-lt"/>
                          <a:ea typeface="+mn-ea"/>
                          <a:cs typeface="+mn-cs"/>
                        </a:rPr>
                        <a:t>要なサービスの導入や専門職の意見が軽視される</a:t>
                      </a:r>
                    </a:p>
                  </a:txBody>
                  <a:tcPr marL="2947" marR="2947" marT="2947" marB="0" anchor="ctr"/>
                </a:tc>
                <a:extLst>
                  <a:ext uri="{0D108BD9-81ED-4DB2-BD59-A6C34878D82A}">
                    <a16:rowId xmlns:a16="http://schemas.microsoft.com/office/drawing/2014/main" val="2096077826"/>
                  </a:ext>
                </a:extLst>
              </a:tr>
              <a:tr h="940812">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・利用者に選ばれる為に自立支援を無視したプランニ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ングになる</a:t>
                      </a:r>
                    </a:p>
                  </a:txBody>
                  <a:tcPr marL="0" marR="0" marT="0" marB="0" anchor="ctr"/>
                </a:tc>
                <a:extLst>
                  <a:ext uri="{0D108BD9-81ED-4DB2-BD59-A6C34878D82A}">
                    <a16:rowId xmlns:a16="http://schemas.microsoft.com/office/drawing/2014/main" val="3817757254"/>
                  </a:ext>
                </a:extLst>
              </a:tr>
            </a:tbl>
          </a:graphicData>
        </a:graphic>
      </p:graphicFrame>
    </p:spTree>
    <p:extLst>
      <p:ext uri="{BB962C8B-B14F-4D97-AF65-F5344CB8AC3E}">
        <p14:creationId xmlns:p14="http://schemas.microsoft.com/office/powerpoint/2010/main" val="1070244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1261BC-38D1-4AA9-A3E6-B79F81BFED3C}"/>
              </a:ext>
            </a:extLst>
          </p:cNvPr>
          <p:cNvSpPr>
            <a:spLocks noGrp="1"/>
          </p:cNvSpPr>
          <p:nvPr>
            <p:ph type="sldNum" sz="quarter" idx="12"/>
          </p:nvPr>
        </p:nvSpPr>
        <p:spPr/>
        <p:txBody>
          <a:bodyPr/>
          <a:lstStyle/>
          <a:p>
            <a:fld id="{5425F5AD-8AD6-4966-8FFD-DE43A9644024}" type="slidenum">
              <a:rPr kumimoji="1" lang="ja-JP" altLang="en-US" smtClean="0"/>
              <a:t>8</a:t>
            </a:fld>
            <a:endParaRPr kumimoji="1" lang="ja-JP" altLang="en-US"/>
          </a:p>
        </p:txBody>
      </p:sp>
      <p:graphicFrame>
        <p:nvGraphicFramePr>
          <p:cNvPr id="13" name="コンテンツ プレースホルダー 12">
            <a:extLst>
              <a:ext uri="{FF2B5EF4-FFF2-40B4-BE49-F238E27FC236}">
                <a16:creationId xmlns:a16="http://schemas.microsoft.com/office/drawing/2014/main" id="{9D794D48-FC07-42CD-AFCE-EAC51470E876}"/>
              </a:ext>
            </a:extLst>
          </p:cNvPr>
          <p:cNvGraphicFramePr>
            <a:graphicFrameLocks noGrp="1"/>
          </p:cNvGraphicFramePr>
          <p:nvPr>
            <p:ph idx="1"/>
            <p:extLst>
              <p:ext uri="{D42A27DB-BD31-4B8C-83A1-F6EECF244321}">
                <p14:modId xmlns:p14="http://schemas.microsoft.com/office/powerpoint/2010/main" val="2947724770"/>
              </p:ext>
            </p:extLst>
          </p:nvPr>
        </p:nvGraphicFramePr>
        <p:xfrm>
          <a:off x="0" y="0"/>
          <a:ext cx="9143999" cy="6858002"/>
        </p:xfrm>
        <a:graphic>
          <a:graphicData uri="http://schemas.openxmlformats.org/drawingml/2006/table">
            <a:tbl>
              <a:tblPr firstRow="1" bandRow="1">
                <a:tableStyleId>{21E4AEA4-8DFA-4A89-87EB-49C32662AFE0}</a:tableStyleId>
              </a:tblPr>
              <a:tblGrid>
                <a:gridCol w="9143999">
                  <a:extLst>
                    <a:ext uri="{9D8B030D-6E8A-4147-A177-3AD203B41FA5}">
                      <a16:colId xmlns:a16="http://schemas.microsoft.com/office/drawing/2014/main" val="1827787688"/>
                    </a:ext>
                  </a:extLst>
                </a:gridCol>
              </a:tblGrid>
              <a:tr h="445797">
                <a:tc>
                  <a:txBody>
                    <a:bodyPr/>
                    <a:lstStyle/>
                    <a:p>
                      <a:pPr algn="l" fontAlgn="ctr"/>
                      <a:r>
                        <a:rPr lang="ja-JP" altLang="en-US" sz="2800" u="none" strike="noStrike" dirty="0">
                          <a:effectLst/>
                        </a:rPr>
                        <a:t>Ｑ５．ケアプラン有料化導入の影響（反対コメント）</a:t>
                      </a:r>
                      <a:endPar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947" marR="2947" marT="2947" marB="0" anchor="ctr"/>
                </a:tc>
                <a:extLst>
                  <a:ext uri="{0D108BD9-81ED-4DB2-BD59-A6C34878D82A}">
                    <a16:rowId xmlns:a16="http://schemas.microsoft.com/office/drawing/2014/main" val="3977379439"/>
                  </a:ext>
                </a:extLst>
              </a:tr>
              <a:tr h="1310417">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・ケアマネへの風当たりや要求が厳しくなるのでは。</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必要な介護サービスの提案より、思い通りのサービス　</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を優先しがちになる</a:t>
                      </a:r>
                    </a:p>
                  </a:txBody>
                  <a:tcPr marL="0" marR="0" marT="0" marB="0" anchor="ctr"/>
                </a:tc>
                <a:extLst>
                  <a:ext uri="{0D108BD9-81ED-4DB2-BD59-A6C34878D82A}">
                    <a16:rowId xmlns:a16="http://schemas.microsoft.com/office/drawing/2014/main" val="4179536815"/>
                  </a:ext>
                </a:extLst>
              </a:tr>
              <a:tr h="1310417">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・利用者、家族からの</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過剰な要求が増えたり</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、また利用</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者の</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経済的な負担が増える</a:t>
                      </a: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と思う。それらに伴い</a:t>
                      </a: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ケア</a:t>
                      </a:r>
                      <a:endParaRPr lang="en-US" altLang="ja-JP" sz="28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FF0000"/>
                          </a:solidFill>
                          <a:effectLst/>
                          <a:latin typeface="游ゴシック" panose="020B0400000000000000" pitchFamily="50" charset="-128"/>
                          <a:ea typeface="游ゴシック" panose="020B0400000000000000" pitchFamily="50" charset="-128"/>
                        </a:rPr>
                        <a:t>　マネの業務が更に増えてしまう</a:t>
                      </a:r>
                    </a:p>
                  </a:txBody>
                  <a:tcPr marL="0" marR="0" marT="0" marB="0" anchor="ctr"/>
                </a:tc>
                <a:extLst>
                  <a:ext uri="{0D108BD9-81ED-4DB2-BD59-A6C34878D82A}">
                    <a16:rowId xmlns:a16="http://schemas.microsoft.com/office/drawing/2014/main" val="4288493536"/>
                  </a:ext>
                </a:extLst>
              </a:tr>
              <a:tr h="91890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2800" kern="1200" dirty="0">
                          <a:solidFill>
                            <a:schemeClr val="tx1"/>
                          </a:solidFill>
                          <a:effectLst/>
                          <a:latin typeface="+mn-lt"/>
                          <a:ea typeface="+mn-ea"/>
                          <a:cs typeface="+mn-cs"/>
                        </a:rPr>
                        <a:t>・滞納されたらどうするか、余計な事務手間が増えコス</a:t>
                      </a:r>
                      <a:endParaRPr kumimoji="1" lang="en-US" altLang="ja-JP" sz="2800" kern="1200" dirty="0">
                        <a:solidFill>
                          <a:schemeClr val="tx1"/>
                        </a:solidFill>
                        <a:effectLst/>
                        <a:latin typeface="+mn-lt"/>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2800" kern="1200" dirty="0">
                          <a:solidFill>
                            <a:schemeClr val="tx1"/>
                          </a:solidFill>
                          <a:effectLst/>
                          <a:latin typeface="+mn-lt"/>
                          <a:ea typeface="+mn-ea"/>
                          <a:cs typeface="+mn-cs"/>
                        </a:rPr>
                        <a:t>　トもかかる</a:t>
                      </a:r>
                      <a:endParaRPr kumimoji="1" lang="ja-JP" altLang="ja-JP" sz="2800" kern="1200" dirty="0">
                        <a:solidFill>
                          <a:schemeClr val="tx1"/>
                        </a:solidFill>
                        <a:effectLst/>
                        <a:latin typeface="+mn-lt"/>
                        <a:ea typeface="+mn-ea"/>
                        <a:cs typeface="+mn-cs"/>
                      </a:endParaRPr>
                    </a:p>
                  </a:txBody>
                  <a:tcPr marL="2947" marR="2947" marT="2947" marB="0" anchor="ctr"/>
                </a:tc>
                <a:extLst>
                  <a:ext uri="{0D108BD9-81ED-4DB2-BD59-A6C34878D82A}">
                    <a16:rowId xmlns:a16="http://schemas.microsoft.com/office/drawing/2014/main" val="2206242506"/>
                  </a:ext>
                </a:extLst>
              </a:tr>
              <a:tr h="1310417">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・現在でも、資格を有しているにも関わらず業務に従事</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しない方が多いと思われる、益々ケアマネになる方が</a:t>
                      </a:r>
                      <a:endParaRPr lang="en-US" altLang="ja-JP" sz="2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　少なくなるのではないか</a:t>
                      </a:r>
                    </a:p>
                  </a:txBody>
                  <a:tcPr marL="0" marR="0" marT="0" marB="0" anchor="ctr"/>
                </a:tc>
                <a:extLst>
                  <a:ext uri="{0D108BD9-81ED-4DB2-BD59-A6C34878D82A}">
                    <a16:rowId xmlns:a16="http://schemas.microsoft.com/office/drawing/2014/main" val="443595534"/>
                  </a:ext>
                </a:extLst>
              </a:tr>
              <a:tr h="6735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2800" kern="1200" dirty="0">
                          <a:solidFill>
                            <a:schemeClr val="dk1"/>
                          </a:solidFill>
                          <a:effectLst/>
                          <a:latin typeface="+mn-lt"/>
                          <a:ea typeface="+mn-ea"/>
                          <a:cs typeface="+mn-cs"/>
                        </a:rPr>
                        <a:t>・事業所の</a:t>
                      </a:r>
                      <a:r>
                        <a:rPr kumimoji="1" lang="ja-JP" altLang="en-US" sz="2800" kern="1200" dirty="0">
                          <a:solidFill>
                            <a:srgbClr val="FF0000"/>
                          </a:solidFill>
                          <a:effectLst/>
                          <a:latin typeface="+mn-lt"/>
                          <a:ea typeface="+mn-ea"/>
                          <a:cs typeface="+mn-cs"/>
                        </a:rPr>
                        <a:t>事務負担が増える</a:t>
                      </a:r>
                      <a:r>
                        <a:rPr kumimoji="1" lang="ja-JP" altLang="en-US" sz="2800" kern="1200" dirty="0">
                          <a:solidFill>
                            <a:schemeClr val="dk1"/>
                          </a:solidFill>
                          <a:effectLst/>
                          <a:latin typeface="+mn-lt"/>
                          <a:ea typeface="+mn-ea"/>
                          <a:cs typeface="+mn-cs"/>
                        </a:rPr>
                        <a:t>（コストや手間がかかる</a:t>
                      </a:r>
                      <a:r>
                        <a:rPr kumimoji="1" lang="en-US" altLang="ja-JP" sz="2800" kern="1200" dirty="0">
                          <a:solidFill>
                            <a:schemeClr val="dk1"/>
                          </a:solidFill>
                          <a:effectLst/>
                          <a:latin typeface="+mn-ea"/>
                          <a:ea typeface="+mn-ea"/>
                          <a:cs typeface="+mn-cs"/>
                        </a:rPr>
                        <a:t>)</a:t>
                      </a:r>
                    </a:p>
                  </a:txBody>
                  <a:tcPr marL="2947" marR="2947" marT="2947" marB="0" anchor="ctr"/>
                </a:tc>
                <a:extLst>
                  <a:ext uri="{0D108BD9-81ED-4DB2-BD59-A6C34878D82A}">
                    <a16:rowId xmlns:a16="http://schemas.microsoft.com/office/drawing/2014/main" val="2160752384"/>
                  </a:ext>
                </a:extLst>
              </a:tr>
              <a:tr h="888537">
                <a:tc>
                  <a:txBody>
                    <a:bodyPr/>
                    <a:lstStyle/>
                    <a:p>
                      <a:pPr algn="l" fontAlgn="ctr"/>
                      <a:r>
                        <a:rPr lang="ja-JP" altLang="en-US" sz="2800" b="0" i="0" u="none" strike="noStrike" dirty="0">
                          <a:solidFill>
                            <a:srgbClr val="000000"/>
                          </a:solidFill>
                          <a:effectLst/>
                          <a:latin typeface="游ゴシック" panose="020B0400000000000000" pitchFamily="50" charset="-128"/>
                          <a:ea typeface="游ゴシック" panose="020B0400000000000000" pitchFamily="50" charset="-128"/>
                        </a:rPr>
                        <a:t>・利用料の徴収など業務負担が増える</a:t>
                      </a:r>
                    </a:p>
                  </a:txBody>
                  <a:tcPr marL="0" marR="0" marT="0" marB="0" anchor="ctr"/>
                </a:tc>
                <a:extLst>
                  <a:ext uri="{0D108BD9-81ED-4DB2-BD59-A6C34878D82A}">
                    <a16:rowId xmlns:a16="http://schemas.microsoft.com/office/drawing/2014/main" val="2274128617"/>
                  </a:ext>
                </a:extLst>
              </a:tr>
            </a:tbl>
          </a:graphicData>
        </a:graphic>
      </p:graphicFrame>
    </p:spTree>
    <p:extLst>
      <p:ext uri="{BB962C8B-B14F-4D97-AF65-F5344CB8AC3E}">
        <p14:creationId xmlns:p14="http://schemas.microsoft.com/office/powerpoint/2010/main" val="1369207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25970"/>
            <a:ext cx="9022702" cy="1027421"/>
          </a:xfrm>
        </p:spPr>
        <p:txBody>
          <a:bodyPr>
            <a:normAutofit/>
          </a:bodyPr>
          <a:lstStyle/>
          <a:p>
            <a:pPr algn="ctr"/>
            <a:r>
              <a:rPr kumimoji="1" lang="ja-JP" altLang="en-US" sz="4000" u="sng" dirty="0">
                <a:latin typeface="ＭＳ 明朝" panose="02020609040205080304" pitchFamily="17" charset="-128"/>
                <a:ea typeface="ＭＳ 明朝" panose="02020609040205080304" pitchFamily="17" charset="-128"/>
              </a:rPr>
              <a:t>問</a:t>
            </a:r>
            <a:r>
              <a:rPr lang="en-US" altLang="ja-JP" sz="4000" u="sng" dirty="0">
                <a:latin typeface="ＭＳ 明朝" panose="02020609040205080304" pitchFamily="17" charset="-128"/>
                <a:ea typeface="ＭＳ 明朝" panose="02020609040205080304" pitchFamily="17" charset="-128"/>
              </a:rPr>
              <a:t>6</a:t>
            </a:r>
            <a:r>
              <a:rPr kumimoji="1" lang="ja-JP" altLang="en-US" sz="4000" u="sng" dirty="0">
                <a:latin typeface="ＭＳ 明朝" panose="02020609040205080304" pitchFamily="17" charset="-128"/>
                <a:ea typeface="ＭＳ 明朝" panose="02020609040205080304" pitchFamily="17" charset="-128"/>
              </a:rPr>
              <a:t>：自己負担</a:t>
            </a:r>
            <a:r>
              <a:rPr kumimoji="1" lang="ja-JP" altLang="en-US" sz="2000" u="sng" dirty="0">
                <a:latin typeface="ＭＳ 明朝" panose="02020609040205080304" pitchFamily="17" charset="-128"/>
                <a:ea typeface="ＭＳ 明朝" panose="02020609040205080304" pitchFamily="17" charset="-128"/>
              </a:rPr>
              <a:t>　</a:t>
            </a:r>
            <a:r>
              <a:rPr kumimoji="1" lang="ja-JP" altLang="en-US" sz="4000" u="sng" dirty="0">
                <a:latin typeface="ＭＳ 明朝" panose="02020609040205080304" pitchFamily="17" charset="-128"/>
                <a:ea typeface="ＭＳ 明朝" panose="02020609040205080304" pitchFamily="17" charset="-128"/>
              </a:rPr>
              <a:t>原則２割負担について</a:t>
            </a:r>
          </a:p>
        </p:txBody>
      </p:sp>
      <p:sp>
        <p:nvSpPr>
          <p:cNvPr id="3" name="スライド番号プレースホルダー 2"/>
          <p:cNvSpPr>
            <a:spLocks noGrp="1"/>
          </p:cNvSpPr>
          <p:nvPr>
            <p:ph type="sldNum" sz="quarter" idx="12"/>
          </p:nvPr>
        </p:nvSpPr>
        <p:spPr>
          <a:xfrm>
            <a:off x="6866505" y="6434171"/>
            <a:ext cx="2057400" cy="365125"/>
          </a:xfrm>
        </p:spPr>
        <p:txBody>
          <a:bodyPr/>
          <a:lstStyle/>
          <a:p>
            <a:fld id="{5425F5AD-8AD6-4966-8FFD-DE43A9644024}" type="slidenum">
              <a:rPr kumimoji="1" lang="ja-JP" altLang="en-US" sz="2000" smtClean="0"/>
              <a:t>9</a:t>
            </a:fld>
            <a:endParaRPr kumimoji="1" lang="ja-JP" altLang="en-US" sz="2000" dirty="0"/>
          </a:p>
        </p:txBody>
      </p:sp>
      <p:graphicFrame>
        <p:nvGraphicFramePr>
          <p:cNvPr id="5" name="グラフ 4">
            <a:extLst>
              <a:ext uri="{FF2B5EF4-FFF2-40B4-BE49-F238E27FC236}">
                <a16:creationId xmlns:a16="http://schemas.microsoft.com/office/drawing/2014/main" id="{BC8ED6DC-3AD4-4A7E-AC00-AA86A5343311}"/>
              </a:ext>
            </a:extLst>
          </p:cNvPr>
          <p:cNvGraphicFramePr>
            <a:graphicFrameLocks/>
          </p:cNvGraphicFramePr>
          <p:nvPr>
            <p:extLst>
              <p:ext uri="{D42A27DB-BD31-4B8C-83A1-F6EECF244321}">
                <p14:modId xmlns:p14="http://schemas.microsoft.com/office/powerpoint/2010/main" val="307153445"/>
              </p:ext>
            </p:extLst>
          </p:nvPr>
        </p:nvGraphicFramePr>
        <p:xfrm>
          <a:off x="0" y="914400"/>
          <a:ext cx="9144000" cy="58848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75659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5127</TotalTime>
  <Words>6552</Words>
  <Application>Microsoft Office PowerPoint</Application>
  <PresentationFormat>画面に合わせる (4:3)</PresentationFormat>
  <Paragraphs>616</Paragraphs>
  <Slides>48</Slides>
  <Notes>48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48</vt:i4>
      </vt:variant>
    </vt:vector>
  </HeadingPairs>
  <TitlesOfParts>
    <vt:vector size="56" baseType="lpstr">
      <vt:lpstr>ＭＳ Ｐゴシック</vt:lpstr>
      <vt:lpstr>ＭＳ ゴシック</vt:lpstr>
      <vt:lpstr>ＭＳ 明朝</vt:lpstr>
      <vt:lpstr>游ゴシック</vt:lpstr>
      <vt:lpstr>Arial</vt:lpstr>
      <vt:lpstr>Calibri</vt:lpstr>
      <vt:lpstr>Calibri Light</vt:lpstr>
      <vt:lpstr>Office テーマ</vt:lpstr>
      <vt:lpstr>2024年度介護保険改定に関するアンケート調査報告 　（居宅介護支援事業所）</vt:lpstr>
      <vt:lpstr>２０２４年度介護保険改定について</vt:lpstr>
      <vt:lpstr>アンケート調査について</vt:lpstr>
      <vt:lpstr>調査方法</vt:lpstr>
      <vt:lpstr>問5：ケアプラン有料化導入について</vt:lpstr>
      <vt:lpstr>PowerPoint プレゼンテーション</vt:lpstr>
      <vt:lpstr>PowerPoint プレゼンテーション</vt:lpstr>
      <vt:lpstr>PowerPoint プレゼンテーション</vt:lpstr>
      <vt:lpstr>問6：自己負担　原則２割負担について</vt:lpstr>
      <vt:lpstr>PowerPoint プレゼンテーション</vt:lpstr>
      <vt:lpstr>PowerPoint プレゼンテーション</vt:lpstr>
      <vt:lpstr>PowerPoint プレゼンテーション</vt:lpstr>
      <vt:lpstr>問7：利用料支払い困難で、介護サービス利用控えがあったか</vt:lpstr>
      <vt:lpstr>問7：介護サービス利用控えサービス種類は（重複回答あり）</vt:lpstr>
      <vt:lpstr>PowerPoint プレゼンテーション</vt:lpstr>
      <vt:lpstr>PowerPoint プレゼンテーション</vt:lpstr>
      <vt:lpstr>問8：要介護1・2の訪問介護と通所介護 　の地域支援事業への移行等について</vt:lpstr>
      <vt:lpstr>PowerPoint プレゼンテーション</vt:lpstr>
      <vt:lpstr>問9：事業対象者、要支援１・２の方で　ケアマネジメントで困ったことがあるか</vt:lpstr>
      <vt:lpstr>PowerPoint プレゼンテーション</vt:lpstr>
      <vt:lpstr>問12：事務効率化（ICT活用・事務配置）で、逓減制緩和について</vt:lpstr>
      <vt:lpstr>PowerPoint プレゼンテーション</vt:lpstr>
      <vt:lpstr>問13：文書負担軽減や手続きの 効率化について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vt:lpstr>
      <vt:lpstr>まとめ</vt:lpstr>
      <vt:lpstr>まとめ</vt:lpstr>
      <vt:lpstr>まとめ</vt:lpstr>
      <vt:lpstr>おわりに</vt:lpstr>
      <vt:lpstr>PowerPoint プレゼンテーション</vt:lpstr>
      <vt:lpstr>問１：事業所の所在市町村</vt:lpstr>
      <vt:lpstr>PowerPoint プレゼンテーション</vt:lpstr>
      <vt:lpstr>問３：事業所の主任ケアマネジャー数</vt:lpstr>
      <vt:lpstr>問３：事業所のケアマネジャー数</vt:lpstr>
      <vt:lpstr>問4：一人当たりの平均担当者数 要介護</vt:lpstr>
      <vt:lpstr>問4：一人当たりの平均担当者数 要支援</vt:lpstr>
      <vt:lpstr>PowerPoint プレゼンテーション</vt:lpstr>
      <vt:lpstr>問10：廉価な福祉用具を貸与から販売への切り替えについて</vt:lpstr>
      <vt:lpstr>PowerPoint プレゼンテーション</vt:lpstr>
      <vt:lpstr>PowerPoint プレゼンテーション</vt:lpstr>
      <vt:lpstr>問11：福祉用具貸与のみのにケアプランの居宅介護支援の介護報酬引き下げついて</vt:lpstr>
      <vt:lpstr>PowerPoint プレゼンテーション</vt:lpstr>
      <vt:lpstr>PowerPoint プレゼンテーション</vt:lpstr>
      <vt:lpstr>問14：LIFEのフィードバック共有 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介護分野要請項目</dc:title>
  <dc:creator>omcp</dc:creator>
  <cp:lastModifiedBy>omcp</cp:lastModifiedBy>
  <cp:revision>453</cp:revision>
  <cp:lastPrinted>2022-10-29T01:14:27Z</cp:lastPrinted>
  <dcterms:created xsi:type="dcterms:W3CDTF">2018-05-11T00:55:36Z</dcterms:created>
  <dcterms:modified xsi:type="dcterms:W3CDTF">2022-10-31T02:37:43Z</dcterms:modified>
</cp:coreProperties>
</file>